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322" r:id="rId2"/>
    <p:sldId id="258" r:id="rId3"/>
    <p:sldId id="259" r:id="rId4"/>
    <p:sldId id="260" r:id="rId5"/>
    <p:sldId id="261" r:id="rId6"/>
    <p:sldId id="262" r:id="rId7"/>
    <p:sldId id="263" r:id="rId8"/>
    <p:sldId id="264" r:id="rId9"/>
    <p:sldId id="265"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ED7161-6F37-4DE9-8FB2-D441C76383D9}" type="datetimeFigureOut">
              <a:rPr lang="ru-RU" smtClean="0"/>
              <a:t>15.12.2018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AA7018-31BD-4AA4-92F1-6EA61B8C0A33}" type="slidenum">
              <a:rPr lang="ru-RU" smtClean="0"/>
              <a:t>‹#›</a:t>
            </a:fld>
            <a:endParaRPr lang="ru-RU"/>
          </a:p>
        </p:txBody>
      </p:sp>
    </p:spTree>
    <p:extLst>
      <p:ext uri="{BB962C8B-B14F-4D97-AF65-F5344CB8AC3E}">
        <p14:creationId xmlns:p14="http://schemas.microsoft.com/office/powerpoint/2010/main" val="2520894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143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086C78-3727-4705-8BE6-C4F96E96C90A}" type="slidenum">
              <a:rPr lang="ru-RU">
                <a:latin typeface="Tahoma" pitchFamily="34" charset="0"/>
              </a:rPr>
              <a:pPr eaLnBrk="1" hangingPunct="1"/>
              <a:t>1</a:t>
            </a:fld>
            <a:endParaRPr 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8E3405D-DF8E-4A56-A040-D552A75D6D99}"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6732EC-EC23-4218-8D4E-B63B52859DC8}"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8E3405D-DF8E-4A56-A040-D552A75D6D99}"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8E3405D-DF8E-4A56-A040-D552A75D6D99}"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98E3405D-DF8E-4A56-A040-D552A75D6D99}"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6732EC-EC23-4218-8D4E-B63B52859DC8}"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E3405D-DF8E-4A56-A040-D552A75D6D99}"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98E3405D-DF8E-4A56-A040-D552A75D6D99}" type="datetimeFigureOut">
              <a:rPr lang="ru-RU" smtClean="0"/>
              <a:t>15.12.2018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98E3405D-DF8E-4A56-A040-D552A75D6D99}" type="datetimeFigureOut">
              <a:rPr lang="ru-RU" smtClean="0"/>
              <a:t>15.12.2018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E3405D-DF8E-4A56-A040-D552A75D6D99}" type="datetimeFigureOut">
              <a:rPr lang="ru-RU" smtClean="0"/>
              <a:t>15.12.2018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3405D-DF8E-4A56-A040-D552A75D6D99}" type="datetimeFigureOut">
              <a:rPr lang="ru-RU" smtClean="0"/>
              <a:t>15.12.2018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E3405D-DF8E-4A56-A040-D552A75D6D99}" type="datetimeFigureOut">
              <a:rPr lang="ru-RU" smtClean="0"/>
              <a:t>15.12.2018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E3405D-DF8E-4A56-A040-D552A75D6D99}" type="datetimeFigureOut">
              <a:rPr lang="ru-RU" smtClean="0"/>
              <a:t>15.12.2018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36732EC-EC23-4218-8D4E-B63B52859DC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8E3405D-DF8E-4A56-A040-D552A75D6D99}" type="datetimeFigureOut">
              <a:rPr lang="ru-RU" smtClean="0"/>
              <a:t>15.12.2018</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36732EC-EC23-4218-8D4E-B63B52859DC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179388" y="188913"/>
            <a:ext cx="8713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ru-RU" sz="1400">
                <a:solidFill>
                  <a:srgbClr val="FFFF00"/>
                </a:solidFill>
              </a:rPr>
              <a:t>МИНИСТЕРСТВО </a:t>
            </a:r>
            <a:r>
              <a:rPr kumimoji="1" lang="en-US" sz="1400">
                <a:solidFill>
                  <a:srgbClr val="FFFF00"/>
                </a:solidFill>
              </a:rPr>
              <a:t> </a:t>
            </a:r>
            <a:r>
              <a:rPr kumimoji="1" lang="ru-RU" sz="1400">
                <a:solidFill>
                  <a:srgbClr val="FFFF00"/>
                </a:solidFill>
              </a:rPr>
              <a:t>ОБРАЗОВАНИЯ И НАУКИ РОССИЙСКОЙ ФЕДЕРАЦИИ</a:t>
            </a:r>
          </a:p>
          <a:p>
            <a:pPr algn="ctr"/>
            <a:r>
              <a:rPr kumimoji="1" lang="ru-RU" sz="1400">
                <a:solidFill>
                  <a:srgbClr val="FFFF00"/>
                </a:solidFill>
              </a:rPr>
              <a:t>ФЕДЕРАЛЬНОЕ ГОСУДАРСТВЕННОЕ БЮДЖЕТНОЕ ОБРАЗОВАТЕЛЬНОЕ</a:t>
            </a:r>
          </a:p>
          <a:p>
            <a:pPr algn="ctr"/>
            <a:r>
              <a:rPr kumimoji="1" lang="ru-RU" sz="1400">
                <a:solidFill>
                  <a:srgbClr val="FFFF00"/>
                </a:solidFill>
              </a:rPr>
              <a:t>УЧРЕЖДЕНИЕ ВЫСШЕГО ОБРАЗОВАНИЯ</a:t>
            </a:r>
          </a:p>
          <a:p>
            <a:pPr algn="ctr"/>
            <a:r>
              <a:rPr kumimoji="1" lang="ru-RU" sz="1400">
                <a:solidFill>
                  <a:srgbClr val="FFFF00"/>
                </a:solidFill>
              </a:rPr>
              <a:t>«РОСТОВСКИЙ ГОСУДАРСТВЕННЫЙ ЭКОНОМИЧЕСКИЙ УНИВЕРСИТЕТ (РИНХ)»</a:t>
            </a:r>
            <a:endParaRPr lang="ru-RU" sz="1400"/>
          </a:p>
        </p:txBody>
      </p:sp>
      <p:sp>
        <p:nvSpPr>
          <p:cNvPr id="3075" name="Прямоугольник 2"/>
          <p:cNvSpPr>
            <a:spLocks noChangeArrowheads="1"/>
          </p:cNvSpPr>
          <p:nvPr/>
        </p:nvSpPr>
        <p:spPr bwMode="auto">
          <a:xfrm>
            <a:off x="3149600" y="2806700"/>
            <a:ext cx="2589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ru-RU" sz="1400">
                <a:solidFill>
                  <a:srgbClr val="FFFF00"/>
                </a:solidFill>
              </a:rPr>
              <a:t>ЮРИДИЧЕСКИЙ ФАКУЛЬТЕТ </a:t>
            </a:r>
            <a:endParaRPr lang="ru-RU" sz="1400"/>
          </a:p>
        </p:txBody>
      </p:sp>
      <p:sp>
        <p:nvSpPr>
          <p:cNvPr id="4" name="Прямоугольник 3"/>
          <p:cNvSpPr/>
          <p:nvPr/>
        </p:nvSpPr>
        <p:spPr>
          <a:xfrm>
            <a:off x="241300" y="3224213"/>
            <a:ext cx="8713788" cy="368300"/>
          </a:xfrm>
          <a:prstGeom prst="rect">
            <a:avLst/>
          </a:prstGeom>
        </p:spPr>
        <p:txBody>
          <a:bodyPr>
            <a:spAutoFit/>
          </a:bodyPr>
          <a:lstStyle/>
          <a:p>
            <a:pPr algn="ctr">
              <a:defRPr/>
            </a:pPr>
            <a:r>
              <a:rPr lang="ru-RU" b="1" dirty="0">
                <a:solidFill>
                  <a:srgbClr val="FFFF00"/>
                </a:solidFill>
                <a:effectLst>
                  <a:outerShdw blurRad="38100" dist="38100" dir="2700000" algn="tl">
                    <a:srgbClr val="000000"/>
                  </a:outerShdw>
                </a:effectLst>
              </a:rPr>
              <a:t>КАФЕДРА СУДЕБНОЙ ЭКСПЕРТИЗЫ И КРИМИНАЛИСТИКИ</a:t>
            </a:r>
            <a:endParaRPr lang="en-US" b="1" dirty="0">
              <a:solidFill>
                <a:srgbClr val="FFFF00"/>
              </a:solidFill>
              <a:effectLst>
                <a:outerShdw blurRad="38100" dist="38100" dir="2700000" algn="tl">
                  <a:srgbClr val="000000"/>
                </a:outerShdw>
              </a:effectLst>
            </a:endParaRPr>
          </a:p>
        </p:txBody>
      </p:sp>
      <p:sp>
        <p:nvSpPr>
          <p:cNvPr id="5" name="Прямоугольник 4"/>
          <p:cNvSpPr/>
          <p:nvPr/>
        </p:nvSpPr>
        <p:spPr>
          <a:xfrm>
            <a:off x="2576513" y="3789363"/>
            <a:ext cx="4114800" cy="369887"/>
          </a:xfrm>
          <a:prstGeom prst="rect">
            <a:avLst/>
          </a:prstGeom>
        </p:spPr>
        <p:txBody>
          <a:bodyPr wrap="none">
            <a:spAutoFit/>
          </a:bodyPr>
          <a:lstStyle/>
          <a:p>
            <a:pPr algn="ctr">
              <a:defRPr/>
            </a:pPr>
            <a:r>
              <a:rPr lang="ru-RU" b="1" dirty="0">
                <a:solidFill>
                  <a:srgbClr val="FF0000"/>
                </a:solidFill>
                <a:effectLst>
                  <a:outerShdw blurRad="38100" dist="38100" dir="2700000" algn="tl">
                    <a:srgbClr val="000000"/>
                  </a:outerShdw>
                </a:effectLst>
              </a:rPr>
              <a:t>ИНФОРМАЦИОННЫЙ МАТЕРИАЛ</a:t>
            </a:r>
          </a:p>
        </p:txBody>
      </p:sp>
      <p:sp>
        <p:nvSpPr>
          <p:cNvPr id="3078" name="Прямоугольник 5"/>
          <p:cNvSpPr>
            <a:spLocks noChangeArrowheads="1"/>
          </p:cNvSpPr>
          <p:nvPr/>
        </p:nvSpPr>
        <p:spPr bwMode="auto">
          <a:xfrm>
            <a:off x="241300" y="4292600"/>
            <a:ext cx="878522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2800" b="1" dirty="0">
                <a:solidFill>
                  <a:srgbClr val="FFFF00"/>
                </a:solidFill>
              </a:rPr>
              <a:t>«РАССЛЕДОВАНИЕ ИЗНАСИЛОВАНИЙ И ДРУГИХ ПРЕСТУПЛЕНИЙ ПРОТИВ ПОЛОВОЙ НЕПРИКОСНОВЕННОСТИ И ПОЛОВОЙ СВОБОДЫ ЛИЧНОСТИ»</a:t>
            </a:r>
            <a:endParaRPr lang="ru-RU" sz="2800" b="1" dirty="0">
              <a:solidFill>
                <a:srgbClr val="FFFF00"/>
              </a:solidFill>
            </a:endParaRPr>
          </a:p>
        </p:txBody>
      </p:sp>
      <p:pic>
        <p:nvPicPr>
          <p:cNvPr id="3079" name="Picture 8" descr="C:\Users\Leon\Desktop\ЛОГОТИП РИН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1222375"/>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1526420"/>
      </p:ext>
    </p:extLst>
  </p:cSld>
  <p:clrMapOvr>
    <a:masterClrMapping/>
  </p:clrMapOvr>
  <p:transition spd="slow" advTm="1683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979" y="980728"/>
            <a:ext cx="8208912" cy="4524315"/>
          </a:xfrm>
          <a:prstGeom prst="rect">
            <a:avLst/>
          </a:prstGeom>
        </p:spPr>
        <p:txBody>
          <a:bodyPr wrap="square">
            <a:spAutoFit/>
          </a:bodyPr>
          <a:lstStyle/>
          <a:p>
            <a:r>
              <a:rPr lang="ru-RU" sz="2400" b="1" dirty="0" smtClean="0">
                <a:solidFill>
                  <a:srgbClr val="FFC000"/>
                </a:solidFill>
              </a:rPr>
              <a:t>Совершение половых преступлений сопровождается возникновением специфических следов. Это: следы борьбы на месте происшествия; телесные повреждения на трупе или жертве насилия; оружие или иные предметы, забытые или выброшенные преступником на месте происшествия; повреждения на одежде жертвы; следы биологического происхождения (кровь, сперма, слюна, волосы); следы зубов и ногтей на теле преступника, оставленные жертвой в ходе оказания сопротивления; </a:t>
            </a:r>
            <a:r>
              <a:rPr lang="ru-RU" sz="2400" b="1" dirty="0" err="1" smtClean="0">
                <a:solidFill>
                  <a:srgbClr val="FFC000"/>
                </a:solidFill>
              </a:rPr>
              <a:t>микроследы</a:t>
            </a:r>
            <a:r>
              <a:rPr lang="ru-RU" sz="2400" b="1" dirty="0" smtClean="0">
                <a:solidFill>
                  <a:srgbClr val="FFC000"/>
                </a:solidFill>
              </a:rPr>
              <a:t> </a:t>
            </a:r>
            <a:r>
              <a:rPr lang="ru-RU" sz="2400" b="1" dirty="0" err="1" smtClean="0">
                <a:solidFill>
                  <a:srgbClr val="FFC000"/>
                </a:solidFill>
              </a:rPr>
              <a:t>волокн</a:t>
            </a:r>
            <a:r>
              <a:rPr lang="ru-RU" sz="2400" b="1" dirty="0" smtClean="0">
                <a:solidFill>
                  <a:srgbClr val="FFC000"/>
                </a:solidFill>
              </a:rPr>
              <a:t> одежды преступника и жертвы. При изнасиловании на открытой местности, на мягком грунте нередко образуются следы от колен и локтей преступника.</a:t>
            </a:r>
            <a:endParaRPr lang="ru-RU" sz="2400" b="1" dirty="0">
              <a:solidFill>
                <a:srgbClr val="FFC000"/>
              </a:solidFill>
            </a:endParaRPr>
          </a:p>
        </p:txBody>
      </p:sp>
    </p:spTree>
    <p:extLst>
      <p:ext uri="{BB962C8B-B14F-4D97-AF65-F5344CB8AC3E}">
        <p14:creationId xmlns:p14="http://schemas.microsoft.com/office/powerpoint/2010/main" val="4222982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280920" cy="5262979"/>
          </a:xfrm>
          <a:prstGeom prst="rect">
            <a:avLst/>
          </a:prstGeom>
        </p:spPr>
        <p:txBody>
          <a:bodyPr wrap="square">
            <a:spAutoFit/>
          </a:bodyPr>
          <a:lstStyle/>
          <a:p>
            <a:r>
              <a:rPr lang="ru-RU" sz="2400" b="1" dirty="0" smtClean="0">
                <a:solidFill>
                  <a:srgbClr val="FFC000"/>
                </a:solidFill>
              </a:rPr>
              <a:t>На выбор преступником способа сокрытия оказывает влияние характер связи виновного с жертвой и местом преступления. Если преступник и жертва не были знакомы либо их знакомство носило случайный характер, а само место происшествия не имеет прямого отношения к личности виновного, последний стремится как можно быстрее скрыться с места происшествия. Кроме того, принимает меры к уничтожению следов на себе самом: производится чистка стирка, ремонт одежды, обув, их замены, замывание следов крови. Орудия, использовавшиеся для причинения телесных повреждения, нередко выбрасываются на месте происшествия или по пути следования от него, холодное и огнестрельное оружие скрывается в различных местах. Делаются попытки создания ложного алиби.</a:t>
            </a:r>
            <a:endParaRPr lang="ru-RU" sz="2400" b="1" dirty="0">
              <a:solidFill>
                <a:srgbClr val="FFC000"/>
              </a:solidFill>
            </a:endParaRPr>
          </a:p>
        </p:txBody>
      </p:sp>
    </p:spTree>
    <p:extLst>
      <p:ext uri="{BB962C8B-B14F-4D97-AF65-F5344CB8AC3E}">
        <p14:creationId xmlns:p14="http://schemas.microsoft.com/office/powerpoint/2010/main" val="428189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079" y="980728"/>
            <a:ext cx="7920880" cy="3785652"/>
          </a:xfrm>
          <a:prstGeom prst="rect">
            <a:avLst/>
          </a:prstGeom>
        </p:spPr>
        <p:txBody>
          <a:bodyPr wrap="square">
            <a:spAutoFit/>
          </a:bodyPr>
          <a:lstStyle/>
          <a:p>
            <a:r>
              <a:rPr lang="ru-RU" sz="2400" b="1" dirty="0" smtClean="0">
                <a:solidFill>
                  <a:srgbClr val="FFC000"/>
                </a:solidFill>
              </a:rPr>
              <a:t>Для жертв нередко характерно злоупотребление спиртным, конфликтность, легкомыслие.</a:t>
            </a:r>
          </a:p>
          <a:p>
            <a:r>
              <a:rPr lang="ru-RU" sz="2400" b="1" dirty="0" smtClean="0">
                <a:solidFill>
                  <a:srgbClr val="FFC000"/>
                </a:solidFill>
              </a:rPr>
              <a:t>Время  - половые преступления чаще происходят с мая по сентябрь.</a:t>
            </a:r>
          </a:p>
          <a:p>
            <a:r>
              <a:rPr lang="ru-RU" sz="2400" b="1" dirty="0" smtClean="0">
                <a:solidFill>
                  <a:srgbClr val="FFC000"/>
                </a:solidFill>
              </a:rPr>
              <a:t>Место -  немалая доля преступлений происходит в квартирах, общежитиях, на дачах. Незнакомых женщин насилуют чаще в общественных местах (улицах, парках, лесопосадках) в вечернее и ночное время. Именно такие преступления чаще заканчиваются убийствами и ограблениями жертв.</a:t>
            </a:r>
            <a:endParaRPr lang="ru-RU" sz="2400" b="1" dirty="0">
              <a:solidFill>
                <a:srgbClr val="FFC000"/>
              </a:solidFill>
            </a:endParaRPr>
          </a:p>
        </p:txBody>
      </p:sp>
    </p:spTree>
    <p:extLst>
      <p:ext uri="{BB962C8B-B14F-4D97-AF65-F5344CB8AC3E}">
        <p14:creationId xmlns:p14="http://schemas.microsoft.com/office/powerpoint/2010/main" val="139086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4402" y="332656"/>
            <a:ext cx="8208912" cy="1569660"/>
          </a:xfrm>
          <a:prstGeom prst="rect">
            <a:avLst/>
          </a:prstGeom>
        </p:spPr>
        <p:txBody>
          <a:bodyPr wrap="square">
            <a:spAutoFit/>
          </a:bodyPr>
          <a:lstStyle/>
          <a:p>
            <a:r>
              <a:rPr lang="ru-RU" sz="2400" b="1" dirty="0" smtClean="0">
                <a:solidFill>
                  <a:srgbClr val="FFC000"/>
                </a:solidFill>
              </a:rPr>
              <a:t>Лица, совершающие изнасилование,  подразделяются на несколько групп. </a:t>
            </a:r>
          </a:p>
          <a:p>
            <a:r>
              <a:rPr lang="ru-RU" sz="2400" b="1" dirty="0" smtClean="0">
                <a:solidFill>
                  <a:srgbClr val="FFC000"/>
                </a:solidFill>
              </a:rPr>
              <a:t>В 1-ю группу входят лица с различными аномалиями психики и патологическими проявлениями полового влечения. </a:t>
            </a:r>
            <a:endParaRPr lang="ru-RU" sz="2400" b="1" dirty="0">
              <a:solidFill>
                <a:srgbClr val="FFC000"/>
              </a:solidFill>
            </a:endParaRPr>
          </a:p>
        </p:txBody>
      </p:sp>
      <p:sp>
        <p:nvSpPr>
          <p:cNvPr id="3" name="Прямоугольник 2"/>
          <p:cNvSpPr/>
          <p:nvPr/>
        </p:nvSpPr>
        <p:spPr>
          <a:xfrm>
            <a:off x="454402" y="2136339"/>
            <a:ext cx="8078038" cy="2308324"/>
          </a:xfrm>
          <a:prstGeom prst="rect">
            <a:avLst/>
          </a:prstGeom>
        </p:spPr>
        <p:txBody>
          <a:bodyPr wrap="square">
            <a:spAutoFit/>
          </a:bodyPr>
          <a:lstStyle/>
          <a:p>
            <a:r>
              <a:rPr lang="ru-RU" sz="2400" dirty="0" smtClean="0">
                <a:solidFill>
                  <a:srgbClr val="FFC000"/>
                </a:solidFill>
              </a:rPr>
              <a:t>Во 2-ю группу входят хронические алкоголики, наркоманы, а также лица. Ранее судимые за хулиганство, разбои, половые и другие насильственные преступления. К третьей группе относятся лица, не имеющие резко выраженных признаков второй группы, в большинстве своем они отличаются примитивными интересами, циничным отношением к женщине, злоупотреблением алкоголем. </a:t>
            </a:r>
            <a:endParaRPr lang="ru-RU" sz="2400" dirty="0">
              <a:solidFill>
                <a:srgbClr val="FFC000"/>
              </a:solidFill>
            </a:endParaRPr>
          </a:p>
        </p:txBody>
      </p:sp>
    </p:spTree>
    <p:extLst>
      <p:ext uri="{BB962C8B-B14F-4D97-AF65-F5344CB8AC3E}">
        <p14:creationId xmlns:p14="http://schemas.microsoft.com/office/powerpoint/2010/main" val="82319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24744"/>
            <a:ext cx="8064896" cy="3046988"/>
          </a:xfrm>
          <a:prstGeom prst="rect">
            <a:avLst/>
          </a:prstGeom>
        </p:spPr>
        <p:txBody>
          <a:bodyPr wrap="square">
            <a:spAutoFit/>
          </a:bodyPr>
          <a:lstStyle/>
          <a:p>
            <a:r>
              <a:rPr lang="ru-RU" sz="2400" b="1" dirty="0" smtClean="0">
                <a:solidFill>
                  <a:srgbClr val="FFC000"/>
                </a:solidFill>
              </a:rPr>
              <a:t>4-ю группу составляют лица, которые совершили изнасилование при наличии сложных взаимоотношений с потерпевшей, в ситуации, когда ее поведение было опрометчивым или провокационным. В 5-ю группу входят несовершеннолетние. При нападении в одиночку они чаще посягают на малолетних, несовершеннолетних. При совершении преступлений в группе их жертвами становятся как несовершеннолетние, так и взрослые.</a:t>
            </a:r>
            <a:endParaRPr lang="ru-RU" sz="2400" b="1" dirty="0">
              <a:solidFill>
                <a:srgbClr val="FFC000"/>
              </a:solidFill>
            </a:endParaRPr>
          </a:p>
        </p:txBody>
      </p:sp>
    </p:spTree>
    <p:extLst>
      <p:ext uri="{BB962C8B-B14F-4D97-AF65-F5344CB8AC3E}">
        <p14:creationId xmlns:p14="http://schemas.microsoft.com/office/powerpoint/2010/main" val="2085695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7992888" cy="3416320"/>
          </a:xfrm>
          <a:prstGeom prst="rect">
            <a:avLst/>
          </a:prstGeom>
        </p:spPr>
        <p:txBody>
          <a:bodyPr wrap="square">
            <a:spAutoFit/>
          </a:bodyPr>
          <a:lstStyle/>
          <a:p>
            <a:r>
              <a:rPr lang="ru-RU" sz="2400" b="1" dirty="0" smtClean="0">
                <a:solidFill>
                  <a:srgbClr val="FFC000"/>
                </a:solidFill>
              </a:rPr>
              <a:t>Возбуждение уголовных дел об изнасилованиях имеет свои особенности. Если преступление не повлекло тяжких последствий, то дела возбуждаются только по заявлению потерпевших и не прекращаются за примирением сторон. Если изнасилование было совершено группой или особо опасным рецидивистом, либо оно повлекло тяжкие последствия, либо было совершено в отношении несовершеннолетней, то уголовное дело возбуждается независимо от желания потерпевшей.</a:t>
            </a:r>
            <a:endParaRPr lang="ru-RU" sz="2400" b="1" dirty="0">
              <a:solidFill>
                <a:srgbClr val="FFC000"/>
              </a:solidFill>
            </a:endParaRPr>
          </a:p>
        </p:txBody>
      </p:sp>
    </p:spTree>
    <p:extLst>
      <p:ext uri="{BB962C8B-B14F-4D97-AF65-F5344CB8AC3E}">
        <p14:creationId xmlns:p14="http://schemas.microsoft.com/office/powerpoint/2010/main" val="2020045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5823" y="1340768"/>
            <a:ext cx="7992888" cy="3046988"/>
          </a:xfrm>
          <a:prstGeom prst="rect">
            <a:avLst/>
          </a:prstGeom>
        </p:spPr>
        <p:txBody>
          <a:bodyPr wrap="square">
            <a:spAutoFit/>
          </a:bodyPr>
          <a:lstStyle/>
          <a:p>
            <a:r>
              <a:rPr lang="ru-RU" sz="2400" b="1" dirty="0" smtClean="0">
                <a:solidFill>
                  <a:srgbClr val="FFC000"/>
                </a:solidFill>
              </a:rPr>
              <a:t>В протоколе приема устного заявления должны быть отражены основные вопросы, дающие возможность судить о факте и обстоятельствах изнасилования (или покушения на него); время и место совершения преступления, характер примененного насилия и последствия криминальных действий для потерпевшей, фамилия, имя, отчество преступника (если он известен потерпевшей), его место жительства и работы.</a:t>
            </a:r>
            <a:endParaRPr lang="ru-RU" sz="2400" b="1" dirty="0">
              <a:solidFill>
                <a:srgbClr val="FFC000"/>
              </a:solidFill>
            </a:endParaRPr>
          </a:p>
        </p:txBody>
      </p:sp>
    </p:spTree>
    <p:extLst>
      <p:ext uri="{BB962C8B-B14F-4D97-AF65-F5344CB8AC3E}">
        <p14:creationId xmlns:p14="http://schemas.microsoft.com/office/powerpoint/2010/main" val="620079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859340"/>
            <a:ext cx="8136904" cy="3416320"/>
          </a:xfrm>
          <a:prstGeom prst="rect">
            <a:avLst/>
          </a:prstGeom>
        </p:spPr>
        <p:txBody>
          <a:bodyPr wrap="square">
            <a:spAutoFit/>
          </a:bodyPr>
          <a:lstStyle/>
          <a:p>
            <a:r>
              <a:rPr lang="ru-RU" sz="2400" b="1" dirty="0" smtClean="0">
                <a:solidFill>
                  <a:srgbClr val="FFC000"/>
                </a:solidFill>
              </a:rPr>
              <a:t>После вынесения постановления о возбуждении уголовного дела и принятия его к производству немедленно приступают к проведению первоначальных следственных действий, чтобы в кратчайший срок обнаружить, зафиксировать и изъять следы криминальных действий, вещественные доказательства, принять меры к обнаружению и задержанию преступника по горячим следам и его уличению либо к установлению личности, его розыску и задержанию, если он не известен потерпевшей.</a:t>
            </a:r>
            <a:endParaRPr lang="ru-RU" sz="2400" b="1" dirty="0">
              <a:solidFill>
                <a:srgbClr val="FFC000"/>
              </a:solidFill>
            </a:endParaRPr>
          </a:p>
        </p:txBody>
      </p:sp>
    </p:spTree>
    <p:extLst>
      <p:ext uri="{BB962C8B-B14F-4D97-AF65-F5344CB8AC3E}">
        <p14:creationId xmlns:p14="http://schemas.microsoft.com/office/powerpoint/2010/main" val="2962205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8208912" cy="4524315"/>
          </a:xfrm>
          <a:prstGeom prst="rect">
            <a:avLst/>
          </a:prstGeom>
        </p:spPr>
        <p:txBody>
          <a:bodyPr wrap="square">
            <a:spAutoFit/>
          </a:bodyPr>
          <a:lstStyle/>
          <a:p>
            <a:r>
              <a:rPr lang="ru-RU" sz="2400" b="1" dirty="0" smtClean="0">
                <a:solidFill>
                  <a:srgbClr val="FFC000"/>
                </a:solidFill>
              </a:rPr>
              <a:t>В процессе расследования устанавливаются следующие обстоятельства: имел ли место факт полового сношения, о котором идет речь в заявлении; если да, то когда и где; имело ли место при этом насилие, и если да, то каков его характер, кто потерпевшая, не является ли она  несовершеннолетней, не находилась ли во время насилия в беспомощном состоянии, как характеризуется; кто совершил изнасилование; не совершено ли оно группой лиц (если да, то какова степень виновности каждого из них); каковы последствия изнасилования, не являются ли они особо тяжкими, причинен ли пострадавшей материальный ущерб; каковы причины и условия, способствовавшие совершению изнасилования.</a:t>
            </a:r>
            <a:endParaRPr lang="ru-RU" sz="2400" b="1" dirty="0">
              <a:solidFill>
                <a:srgbClr val="FFC000"/>
              </a:solidFill>
            </a:endParaRPr>
          </a:p>
        </p:txBody>
      </p:sp>
    </p:spTree>
    <p:extLst>
      <p:ext uri="{BB962C8B-B14F-4D97-AF65-F5344CB8AC3E}">
        <p14:creationId xmlns:p14="http://schemas.microsoft.com/office/powerpoint/2010/main" val="715353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24744"/>
            <a:ext cx="7992888" cy="3416320"/>
          </a:xfrm>
          <a:prstGeom prst="rect">
            <a:avLst/>
          </a:prstGeom>
        </p:spPr>
        <p:txBody>
          <a:bodyPr wrap="square">
            <a:spAutoFit/>
          </a:bodyPr>
          <a:lstStyle/>
          <a:p>
            <a:r>
              <a:rPr lang="ru-RU" sz="2400" b="1" dirty="0" smtClean="0">
                <a:solidFill>
                  <a:srgbClr val="FFC000"/>
                </a:solidFill>
              </a:rPr>
              <a:t>Планирование расследования строится на основе выдвижения и проверки одновременно всех общих версий. По делам об изнасиловании ими могут быть следующие: </a:t>
            </a:r>
          </a:p>
          <a:p>
            <a:pPr marL="457200" indent="-457200">
              <a:buAutoNum type="arabicParenR"/>
            </a:pPr>
            <a:r>
              <a:rPr lang="ru-RU" sz="2400" b="1" dirty="0" smtClean="0">
                <a:solidFill>
                  <a:srgbClr val="FFC000"/>
                </a:solidFill>
              </a:rPr>
              <a:t>имело место изнасилование потерпевшей; </a:t>
            </a:r>
          </a:p>
          <a:p>
            <a:r>
              <a:rPr lang="ru-RU" sz="2400" b="1" dirty="0" smtClean="0">
                <a:solidFill>
                  <a:srgbClr val="FFC000"/>
                </a:solidFill>
              </a:rPr>
              <a:t>2) изнасилования не было, а имело место добровольное половое сношение, которое заявительница выдает за изнасилование; </a:t>
            </a:r>
          </a:p>
          <a:p>
            <a:r>
              <a:rPr lang="ru-RU" sz="2400" b="1" dirty="0" smtClean="0">
                <a:solidFill>
                  <a:srgbClr val="FFC000"/>
                </a:solidFill>
              </a:rPr>
              <a:t>3) полового сношения не было вообще, заявление является ложным. </a:t>
            </a:r>
            <a:endParaRPr lang="ru-RU" sz="2400" b="1" dirty="0">
              <a:solidFill>
                <a:srgbClr val="FFC000"/>
              </a:solidFill>
            </a:endParaRPr>
          </a:p>
        </p:txBody>
      </p:sp>
    </p:spTree>
    <p:extLst>
      <p:ext uri="{BB962C8B-B14F-4D97-AF65-F5344CB8AC3E}">
        <p14:creationId xmlns:p14="http://schemas.microsoft.com/office/powerpoint/2010/main" val="107957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59066"/>
            <a:ext cx="7848872" cy="3539430"/>
          </a:xfrm>
          <a:prstGeom prst="rect">
            <a:avLst/>
          </a:prstGeom>
        </p:spPr>
        <p:txBody>
          <a:bodyPr wrap="square">
            <a:spAutoFit/>
          </a:bodyPr>
          <a:lstStyle/>
          <a:p>
            <a:pPr algn="ctr"/>
            <a:r>
              <a:rPr lang="ru-RU" sz="2800" b="1" dirty="0" smtClean="0">
                <a:solidFill>
                  <a:srgbClr val="FFC000"/>
                </a:solidFill>
              </a:rPr>
              <a:t>ПЛАН</a:t>
            </a:r>
          </a:p>
          <a:p>
            <a:r>
              <a:rPr lang="ru-RU" sz="2800" b="1" dirty="0" smtClean="0">
                <a:solidFill>
                  <a:srgbClr val="FFC000"/>
                </a:solidFill>
              </a:rPr>
              <a:t>1. Криминалистическая характеристика половых преступлений.</a:t>
            </a:r>
          </a:p>
          <a:p>
            <a:r>
              <a:rPr lang="ru-RU" sz="2800" b="1" dirty="0" smtClean="0">
                <a:solidFill>
                  <a:srgbClr val="FFC000"/>
                </a:solidFill>
              </a:rPr>
              <a:t>2. Типичные ситуации и действия следователя на первоначальном этапе расследования.</a:t>
            </a:r>
          </a:p>
          <a:p>
            <a:r>
              <a:rPr lang="ru-RU" sz="2800" b="1" dirty="0" smtClean="0">
                <a:solidFill>
                  <a:srgbClr val="FFC000"/>
                </a:solidFill>
              </a:rPr>
              <a:t>3. Особенности тактики следственных действий на последующем этапе и назначение экспертиз по делам о половых преступлениях.</a:t>
            </a:r>
            <a:endParaRPr lang="ru-RU" sz="2800" b="1" dirty="0">
              <a:solidFill>
                <a:srgbClr val="FFC000"/>
              </a:solidFill>
            </a:endParaRPr>
          </a:p>
        </p:txBody>
      </p:sp>
    </p:spTree>
    <p:extLst>
      <p:ext uri="{BB962C8B-B14F-4D97-AF65-F5344CB8AC3E}">
        <p14:creationId xmlns:p14="http://schemas.microsoft.com/office/powerpoint/2010/main" val="1653525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24744"/>
            <a:ext cx="8208912" cy="3416320"/>
          </a:xfrm>
          <a:prstGeom prst="rect">
            <a:avLst/>
          </a:prstGeom>
        </p:spPr>
        <p:txBody>
          <a:bodyPr wrap="square">
            <a:spAutoFit/>
          </a:bodyPr>
          <a:lstStyle/>
          <a:p>
            <a:r>
              <a:rPr lang="ru-RU" sz="2400" b="1" dirty="0" smtClean="0">
                <a:solidFill>
                  <a:srgbClr val="FFC000"/>
                </a:solidFill>
              </a:rPr>
              <a:t>В том случае, если имело место покушение на изнасилование, могут быть выдвинуты следующие общие версии: </a:t>
            </a:r>
          </a:p>
          <a:p>
            <a:pPr marL="457200" indent="-457200">
              <a:buAutoNum type="arabicParenR"/>
            </a:pPr>
            <a:r>
              <a:rPr lang="ru-RU" sz="2400" b="1" dirty="0" smtClean="0">
                <a:solidFill>
                  <a:srgbClr val="FFC000"/>
                </a:solidFill>
              </a:rPr>
              <a:t>имела место попытка изнасилования; </a:t>
            </a:r>
          </a:p>
          <a:p>
            <a:r>
              <a:rPr lang="ru-RU" sz="2400" b="1" dirty="0" smtClean="0">
                <a:solidFill>
                  <a:srgbClr val="FFC000"/>
                </a:solidFill>
              </a:rPr>
              <a:t>2) в отношении заявительницы были совершены действия иного характера — хулиганство, побои, оскорбление и т. п. </a:t>
            </a:r>
          </a:p>
          <a:p>
            <a:r>
              <a:rPr lang="ru-RU" sz="2400" b="1" dirty="0" smtClean="0">
                <a:solidFill>
                  <a:srgbClr val="FFC000"/>
                </a:solidFill>
              </a:rPr>
              <a:t>3) заявление ложное и подано с целью скомпрометировать лицо, на которое указывает заявительница, с целью мести либо по каким-то иным причинам, </a:t>
            </a:r>
          </a:p>
          <a:p>
            <a:r>
              <a:rPr lang="ru-RU" sz="2400" b="1" dirty="0" smtClean="0">
                <a:solidFill>
                  <a:srgbClr val="FFC000"/>
                </a:solidFill>
              </a:rPr>
              <a:t>4) имел место добровольный отказ от изнасилования.</a:t>
            </a:r>
            <a:endParaRPr lang="ru-RU" sz="2400" b="1" dirty="0">
              <a:solidFill>
                <a:srgbClr val="FFC000"/>
              </a:solidFill>
            </a:endParaRPr>
          </a:p>
        </p:txBody>
      </p:sp>
    </p:spTree>
    <p:extLst>
      <p:ext uri="{BB962C8B-B14F-4D97-AF65-F5344CB8AC3E}">
        <p14:creationId xmlns:p14="http://schemas.microsoft.com/office/powerpoint/2010/main" val="2899412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988840"/>
            <a:ext cx="7704856" cy="830997"/>
          </a:xfrm>
          <a:prstGeom prst="rect">
            <a:avLst/>
          </a:prstGeom>
        </p:spPr>
        <p:txBody>
          <a:bodyPr wrap="square">
            <a:spAutoFit/>
          </a:bodyPr>
          <a:lstStyle/>
          <a:p>
            <a:pPr algn="ctr"/>
            <a:r>
              <a:rPr lang="ru-RU" sz="2400" b="1" dirty="0" smtClean="0">
                <a:solidFill>
                  <a:srgbClr val="FFC000"/>
                </a:solidFill>
              </a:rPr>
              <a:t>Типичные ситуации и действия следователя на первоначальном этапе расследования</a:t>
            </a:r>
            <a:endParaRPr lang="ru-RU" sz="2400" b="1" dirty="0">
              <a:solidFill>
                <a:srgbClr val="FFC000"/>
              </a:solidFill>
            </a:endParaRPr>
          </a:p>
        </p:txBody>
      </p:sp>
    </p:spTree>
    <p:extLst>
      <p:ext uri="{BB962C8B-B14F-4D97-AF65-F5344CB8AC3E}">
        <p14:creationId xmlns:p14="http://schemas.microsoft.com/office/powerpoint/2010/main" val="1831503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8136904" cy="4893647"/>
          </a:xfrm>
          <a:prstGeom prst="rect">
            <a:avLst/>
          </a:prstGeom>
        </p:spPr>
        <p:txBody>
          <a:bodyPr wrap="square">
            <a:spAutoFit/>
          </a:bodyPr>
          <a:lstStyle/>
          <a:p>
            <a:r>
              <a:rPr lang="ru-RU" sz="2400" b="1" dirty="0" smtClean="0">
                <a:solidFill>
                  <a:srgbClr val="FFC000"/>
                </a:solidFill>
              </a:rPr>
              <a:t>По делам рассматриваемой категории могут быть проведены практически все следственные действия, предусмотренные УПК. Однако чаще других осуществляются: осмотр места происшествия, </a:t>
            </a:r>
            <a:r>
              <a:rPr lang="ru-RU" sz="2400" b="1" dirty="0" err="1" smtClean="0">
                <a:solidFill>
                  <a:srgbClr val="FFC000"/>
                </a:solidFill>
              </a:rPr>
              <a:t>освидетeльствование</a:t>
            </a:r>
            <a:r>
              <a:rPr lang="ru-RU" sz="2400" b="1" dirty="0" smtClean="0">
                <a:solidFill>
                  <a:srgbClr val="FFC000"/>
                </a:solidFill>
              </a:rPr>
              <a:t> потерпевшей и подозреваемого, опознание и  очная ставка; выход на место для проверки показаний. Последовательность их проведения зависит от двух следственных ситуаций, с которыми  приходится встречаться следователю на первоначальном этапе: </a:t>
            </a:r>
          </a:p>
          <a:p>
            <a:pPr marL="457200" indent="-457200">
              <a:buAutoNum type="arabicParenR"/>
            </a:pPr>
            <a:r>
              <a:rPr lang="ru-RU" sz="2400" b="1" dirty="0" smtClean="0">
                <a:solidFill>
                  <a:srgbClr val="FFC000"/>
                </a:solidFill>
              </a:rPr>
              <a:t>потерпевшей знакомо лицо (или лица), совершившее преступление, </a:t>
            </a:r>
          </a:p>
          <a:p>
            <a:pPr marL="457200" indent="-457200">
              <a:buAutoNum type="arabicParenR"/>
            </a:pPr>
            <a:r>
              <a:rPr lang="ru-RU" sz="2400" b="1" dirty="0" smtClean="0">
                <a:solidFill>
                  <a:srgbClr val="FFC000"/>
                </a:solidFill>
              </a:rPr>
              <a:t>2) лицо (или лица), совершившее изнасилование, потерпевшей неизвестно.</a:t>
            </a:r>
            <a:endParaRPr lang="ru-RU" sz="2400" b="1" dirty="0">
              <a:solidFill>
                <a:srgbClr val="FFC000"/>
              </a:solidFill>
            </a:endParaRPr>
          </a:p>
        </p:txBody>
      </p:sp>
    </p:spTree>
    <p:extLst>
      <p:ext uri="{BB962C8B-B14F-4D97-AF65-F5344CB8AC3E}">
        <p14:creationId xmlns:p14="http://schemas.microsoft.com/office/powerpoint/2010/main" val="302141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8292" y="1196752"/>
            <a:ext cx="7992888" cy="3046988"/>
          </a:xfrm>
          <a:prstGeom prst="rect">
            <a:avLst/>
          </a:prstGeom>
        </p:spPr>
        <p:txBody>
          <a:bodyPr wrap="square">
            <a:spAutoFit/>
          </a:bodyPr>
          <a:lstStyle/>
          <a:p>
            <a:r>
              <a:rPr lang="ru-RU" sz="2400" b="1" dirty="0" smtClean="0">
                <a:solidFill>
                  <a:srgbClr val="FFC000"/>
                </a:solidFill>
              </a:rPr>
              <a:t>Для первой следственной ситуации алгоритм действия следователя будет таким: допрос потерпевшей, </a:t>
            </a:r>
            <a:r>
              <a:rPr lang="ru-RU" sz="2400" b="1" dirty="0" err="1" smtClean="0">
                <a:solidFill>
                  <a:srgbClr val="FFC000"/>
                </a:solidFill>
              </a:rPr>
              <a:t>ocмотр</a:t>
            </a:r>
            <a:r>
              <a:rPr lang="ru-RU" sz="2400" b="1" dirty="0" smtClean="0">
                <a:solidFill>
                  <a:srgbClr val="FFC000"/>
                </a:solidFill>
              </a:rPr>
              <a:t> места происшествия, судебно-медицинская экспертиза потерпевшей, выемка у потерпевшей одежды и ее осмотр; задержание подозреваемого и его допрос; очная ставка между потерпевшей и подозреваемым, освидетельствование подозреваемого, осмотр его одежды; обыски по месту жительства и работы подозреваемого.</a:t>
            </a:r>
            <a:endParaRPr lang="ru-RU" sz="2400" b="1" dirty="0">
              <a:solidFill>
                <a:srgbClr val="FFC000"/>
              </a:solidFill>
            </a:endParaRPr>
          </a:p>
        </p:txBody>
      </p:sp>
    </p:spTree>
    <p:extLst>
      <p:ext uri="{BB962C8B-B14F-4D97-AF65-F5344CB8AC3E}">
        <p14:creationId xmlns:p14="http://schemas.microsoft.com/office/powerpoint/2010/main" val="786213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08912" cy="4524315"/>
          </a:xfrm>
          <a:prstGeom prst="rect">
            <a:avLst/>
          </a:prstGeom>
        </p:spPr>
        <p:txBody>
          <a:bodyPr wrap="square">
            <a:spAutoFit/>
          </a:bodyPr>
          <a:lstStyle/>
          <a:p>
            <a:r>
              <a:rPr lang="ru-RU" sz="2400" b="1" dirty="0" smtClean="0">
                <a:solidFill>
                  <a:srgbClr val="FFC000"/>
                </a:solidFill>
              </a:rPr>
              <a:t>Последовательность действий следователя во второй ситуации будет несколько иной. Здесь необходимо прежде всего установить и задержать преступника, а уж затем изобличить его. Наряду с оперативно-розыскными мерами, проводимыми органами дознания по установлению преступника, следователь параллельно осуществляет следственные действия: допрос потерпевшей, ее освидетельствование, изъятие одежды, осмотр места происшествия, допрос свидетелей-очевидцев; назначение судебно-медицинской экспертизы потерпевшей и проведение оперативно-розыскных мер по установлению и задержанию преступника.</a:t>
            </a:r>
            <a:endParaRPr lang="ru-RU" sz="2400" b="1" dirty="0">
              <a:solidFill>
                <a:srgbClr val="FFC000"/>
              </a:solidFill>
            </a:endParaRPr>
          </a:p>
        </p:txBody>
      </p:sp>
    </p:spTree>
    <p:extLst>
      <p:ext uri="{BB962C8B-B14F-4D97-AF65-F5344CB8AC3E}">
        <p14:creationId xmlns:p14="http://schemas.microsoft.com/office/powerpoint/2010/main" val="1998337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136339"/>
            <a:ext cx="8064896" cy="2677656"/>
          </a:xfrm>
          <a:prstGeom prst="rect">
            <a:avLst/>
          </a:prstGeom>
        </p:spPr>
        <p:txBody>
          <a:bodyPr wrap="square">
            <a:spAutoFit/>
          </a:bodyPr>
          <a:lstStyle/>
          <a:p>
            <a:r>
              <a:rPr lang="ru-RU" sz="2400" b="1" dirty="0" smtClean="0">
                <a:solidFill>
                  <a:srgbClr val="FFC000"/>
                </a:solidFill>
              </a:rPr>
              <a:t>Расследование начинается с допроса потерпевшей. Ее показания являются основным источником сведений о совершенном      изнасиловании. Если нет обстоятельств, исключающих немедленный допрос (например, обращение к врачу за медицинской помощью), то проводить его необходимо сразу же. Как правило, первые показания потерпевшей бывают нечеткими, но самыми правдивыми. </a:t>
            </a:r>
            <a:endParaRPr lang="ru-RU" sz="2400" b="1" dirty="0">
              <a:solidFill>
                <a:srgbClr val="FFC000"/>
              </a:solidFill>
            </a:endParaRPr>
          </a:p>
        </p:txBody>
      </p:sp>
    </p:spTree>
    <p:extLst>
      <p:ext uri="{BB962C8B-B14F-4D97-AF65-F5344CB8AC3E}">
        <p14:creationId xmlns:p14="http://schemas.microsoft.com/office/powerpoint/2010/main" val="3640728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92874" y="620688"/>
            <a:ext cx="7992888" cy="4524315"/>
          </a:xfrm>
          <a:prstGeom prst="rect">
            <a:avLst/>
          </a:prstGeom>
        </p:spPr>
        <p:txBody>
          <a:bodyPr wrap="square">
            <a:spAutoFit/>
          </a:bodyPr>
          <a:lstStyle/>
          <a:p>
            <a:r>
              <a:rPr lang="ru-RU" sz="2400" b="1" dirty="0" smtClean="0">
                <a:solidFill>
                  <a:srgbClr val="FFC000"/>
                </a:solidFill>
              </a:rPr>
              <a:t>Допрос потерпевшей должен быть максимально детальным. Прежде всего выясняются все обстоятельства, предшествовавшие половому акту между потерпевшей и насильником, для чего могут быть заданы вопросы: когда и в связи с чем потерпевшая оказалась на месте происшествия? При каких обстоятельствах произошла встреча ее с насильником и не была ли эта встреча заранее обусловленной? В чем выразились насильственные действия подозреваемого с целью принудить ее к половому акту? Какие конкретно меры физического воздействия применил к ней насильник, чем угрожал (если он имел оружие, то какое именно и как его использовал)? </a:t>
            </a:r>
            <a:endParaRPr lang="ru-RU" sz="2400" b="1" dirty="0">
              <a:solidFill>
                <a:srgbClr val="FFC000"/>
              </a:solidFill>
            </a:endParaRPr>
          </a:p>
        </p:txBody>
      </p:sp>
    </p:spTree>
    <p:extLst>
      <p:ext uri="{BB962C8B-B14F-4D97-AF65-F5344CB8AC3E}">
        <p14:creationId xmlns:p14="http://schemas.microsoft.com/office/powerpoint/2010/main" val="130058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064896" cy="3785652"/>
          </a:xfrm>
          <a:prstGeom prst="rect">
            <a:avLst/>
          </a:prstGeom>
        </p:spPr>
        <p:txBody>
          <a:bodyPr wrap="square">
            <a:spAutoFit/>
          </a:bodyPr>
          <a:lstStyle/>
          <a:p>
            <a:r>
              <a:rPr lang="ru-RU" sz="2400" b="1" dirty="0" smtClean="0">
                <a:solidFill>
                  <a:srgbClr val="FFC000"/>
                </a:solidFill>
              </a:rPr>
              <a:t>В каком состоянии находилась потерпевшая (если она была в момент изнасилования в беспомощном состоянии, то в связи с чем это произошло, а если была приведена в такое состояние насильником, то с помощью каких средств)? Не осталось ли на теле или одежде потерпевшей каких-либо следов, свидетельствующих о примененном к ней насилии? Как потерпевшая реагировала на действия насильника, какое сопротивление она ему оказала? Могли ли остаться на теле или одежде насильника следы сопротивления потерпевшей? Звала ли потерпевшая на помощь, если нет, то почему?</a:t>
            </a:r>
            <a:endParaRPr lang="ru-RU" sz="2400" b="1" dirty="0">
              <a:solidFill>
                <a:srgbClr val="FFC000"/>
              </a:solidFill>
            </a:endParaRPr>
          </a:p>
        </p:txBody>
      </p:sp>
    </p:spTree>
    <p:extLst>
      <p:ext uri="{BB962C8B-B14F-4D97-AF65-F5344CB8AC3E}">
        <p14:creationId xmlns:p14="http://schemas.microsoft.com/office/powerpoint/2010/main" val="319944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5217" y="620688"/>
            <a:ext cx="8352928" cy="4893647"/>
          </a:xfrm>
          <a:prstGeom prst="rect">
            <a:avLst/>
          </a:prstGeom>
        </p:spPr>
        <p:txBody>
          <a:bodyPr wrap="square">
            <a:spAutoFit/>
          </a:bodyPr>
          <a:lstStyle/>
          <a:p>
            <a:r>
              <a:rPr lang="ru-RU" sz="2400" dirty="0" smtClean="0">
                <a:solidFill>
                  <a:srgbClr val="FFC000"/>
                </a:solidFill>
              </a:rPr>
              <a:t>Если потерпевшая обращается с заявлением через некоторое время, ей задают вопросы: чем вызвана задержка с подачей заявления в органы расследования о совершившемся преступлении? Кто наблюдал ее состояние и внешний вид, а также следы насилия на ней после происшедшего преступления? Где, при каких обстоятельствах, кому и что именно потерпевшая рассказывала о происшедшем? Обращалась ли она за медицинской помощью и куда, какая помощь ей была оказана? Какие одежда и обувь были на потерпевшей на месте происшествия, где все это находится в настоящее время, не производила ли она чистку, стирку и починку обуви или одежды? Не мылась ли потерпевшая после происшедшего в ванне, бане, не совершала ли туалет половых органов?</a:t>
            </a:r>
            <a:endParaRPr lang="ru-RU" sz="2400" dirty="0">
              <a:solidFill>
                <a:srgbClr val="FFC000"/>
              </a:solidFill>
            </a:endParaRPr>
          </a:p>
        </p:txBody>
      </p:sp>
    </p:spTree>
    <p:extLst>
      <p:ext uri="{BB962C8B-B14F-4D97-AF65-F5344CB8AC3E}">
        <p14:creationId xmlns:p14="http://schemas.microsoft.com/office/powerpoint/2010/main" val="407718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274838"/>
            <a:ext cx="8208912" cy="2677656"/>
          </a:xfrm>
          <a:prstGeom prst="rect">
            <a:avLst/>
          </a:prstGeom>
        </p:spPr>
        <p:txBody>
          <a:bodyPr wrap="square">
            <a:spAutoFit/>
          </a:bodyPr>
          <a:lstStyle/>
          <a:p>
            <a:r>
              <a:rPr lang="ru-RU" sz="2400" b="1" dirty="0" smtClean="0">
                <a:solidFill>
                  <a:srgbClr val="FFC000"/>
                </a:solidFill>
              </a:rPr>
              <a:t>После выяснения этих вопросов потерпевшая подробно допрашивается о насильнике. В случае, если она его знает, следует установить их взаимоотношения, расспросить, где он живет и работает, во что был одет и обут в момент совершения преступления. Если насильников было несколько, аналогичные сведения выясняются в отношении каждого из них.</a:t>
            </a:r>
            <a:endParaRPr lang="ru-RU" sz="2400" b="1" dirty="0">
              <a:solidFill>
                <a:srgbClr val="FFC000"/>
              </a:solidFill>
            </a:endParaRPr>
          </a:p>
        </p:txBody>
      </p:sp>
    </p:spTree>
    <p:extLst>
      <p:ext uri="{BB962C8B-B14F-4D97-AF65-F5344CB8AC3E}">
        <p14:creationId xmlns:p14="http://schemas.microsoft.com/office/powerpoint/2010/main" val="381447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0332" y="692696"/>
            <a:ext cx="8064896" cy="4893647"/>
          </a:xfrm>
          <a:prstGeom prst="rect">
            <a:avLst/>
          </a:prstGeom>
        </p:spPr>
        <p:txBody>
          <a:bodyPr wrap="square">
            <a:spAutoFit/>
          </a:bodyPr>
          <a:lstStyle/>
          <a:p>
            <a:r>
              <a:rPr lang="ru-RU" sz="2400" b="1" dirty="0" smtClean="0">
                <a:solidFill>
                  <a:srgbClr val="FFC000"/>
                </a:solidFill>
              </a:rPr>
              <a:t>Количество зарегистрированных преступлений против половой неприкосновенности личности, изнасилование и другие преступления сексуального характера занимают значительное место среди тяжких преступлений. Расследование данного вида преступлений затруднено по ряду причин. При осмотрах мест происшествий, связанных с преступлениями против половой неприкосновенности личности, перед следователем возникает немало трудностей, связанных с выяснением обстоятельств, уяснение которых требует определенных знаний и навыков в обнаружении, изъятии и исследовании объектов. Имеются особенности допроса потерпевшей, свидетелей, назначения и производства экспертиз.</a:t>
            </a:r>
            <a:endParaRPr lang="ru-RU" sz="2400" b="1" dirty="0">
              <a:solidFill>
                <a:srgbClr val="FFC000"/>
              </a:solidFill>
            </a:endParaRPr>
          </a:p>
        </p:txBody>
      </p:sp>
    </p:spTree>
    <p:extLst>
      <p:ext uri="{BB962C8B-B14F-4D97-AF65-F5344CB8AC3E}">
        <p14:creationId xmlns:p14="http://schemas.microsoft.com/office/powerpoint/2010/main" val="2917291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136339"/>
            <a:ext cx="7992888" cy="2677656"/>
          </a:xfrm>
          <a:prstGeom prst="rect">
            <a:avLst/>
          </a:prstGeom>
        </p:spPr>
        <p:txBody>
          <a:bodyPr wrap="square">
            <a:spAutoFit/>
          </a:bodyPr>
          <a:lstStyle/>
          <a:p>
            <a:r>
              <a:rPr lang="ru-RU" sz="2400" b="1" dirty="0" smtClean="0">
                <a:solidFill>
                  <a:srgbClr val="FFC000"/>
                </a:solidFill>
              </a:rPr>
              <a:t>В процессе допроса устанавливается, не было ли до совершенного события интимной связи потерпевшей с насильником, если была, то когда и почему интимные отношения прекратились. Здесь же выясняется круг знакомых подозреваемого, а также общих знакомых, которых затем следует допросить для установления взаимоотношений между потерпевшей и подозреваемым.</a:t>
            </a:r>
            <a:endParaRPr lang="ru-RU" sz="2400" b="1" dirty="0">
              <a:solidFill>
                <a:srgbClr val="FFC000"/>
              </a:solidFill>
            </a:endParaRPr>
          </a:p>
        </p:txBody>
      </p:sp>
    </p:spTree>
    <p:extLst>
      <p:ext uri="{BB962C8B-B14F-4D97-AF65-F5344CB8AC3E}">
        <p14:creationId xmlns:p14="http://schemas.microsoft.com/office/powerpoint/2010/main" val="1214567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443841"/>
            <a:ext cx="8064896" cy="3785652"/>
          </a:xfrm>
          <a:prstGeom prst="rect">
            <a:avLst/>
          </a:prstGeom>
        </p:spPr>
        <p:txBody>
          <a:bodyPr wrap="square">
            <a:spAutoFit/>
          </a:bodyPr>
          <a:lstStyle/>
          <a:p>
            <a:r>
              <a:rPr lang="ru-RU" sz="2400" b="1" dirty="0">
                <a:solidFill>
                  <a:srgbClr val="FFC000"/>
                </a:solidFill>
              </a:rPr>
              <a:t>Если потерпевшая насильника не знает, выясняются его приметы и другие обстоятельства, относящиеся к личности подозреваемого. В зависимости от обстоятельств преступления могут быть поставлены и другие вопросы, касающиеся конкретных элементов события, </a:t>
            </a:r>
            <a:r>
              <a:rPr lang="ru-RU" sz="2400" b="1" dirty="0" smtClean="0">
                <a:solidFill>
                  <a:srgbClr val="FFC000"/>
                </a:solidFill>
              </a:rPr>
              <a:t>например</a:t>
            </a:r>
            <a:r>
              <a:rPr lang="ru-RU" sz="2400" b="1" dirty="0">
                <a:solidFill>
                  <a:srgbClr val="FFC000"/>
                </a:solidFill>
              </a:rPr>
              <a:t>, жила ли потерпевшая половой жизнью до изнасилования, если да, то когда вступала в половое сношение в последний раз. Если </a:t>
            </a:r>
            <a:r>
              <a:rPr lang="ru-RU" sz="2400" b="1" dirty="0" smtClean="0">
                <a:solidFill>
                  <a:srgbClr val="FFC000"/>
                </a:solidFill>
              </a:rPr>
              <a:t>преступление </a:t>
            </a:r>
            <a:r>
              <a:rPr lang="ru-RU" sz="2400" b="1" dirty="0">
                <a:solidFill>
                  <a:srgbClr val="FFC000"/>
                </a:solidFill>
              </a:rPr>
              <a:t>совершено группой лиц, выясняются приметы и роль </a:t>
            </a:r>
            <a:r>
              <a:rPr lang="ru-RU" sz="2400" b="1" dirty="0" smtClean="0">
                <a:solidFill>
                  <a:srgbClr val="FFC000"/>
                </a:solidFill>
              </a:rPr>
              <a:t>каждого </a:t>
            </a:r>
            <a:r>
              <a:rPr lang="ru-RU" sz="2400" b="1" dirty="0">
                <a:solidFill>
                  <a:srgbClr val="FFC000"/>
                </a:solidFill>
              </a:rPr>
              <a:t>из них, очередность совершения насильственных действий. </a:t>
            </a:r>
          </a:p>
        </p:txBody>
      </p:sp>
    </p:spTree>
    <p:extLst>
      <p:ext uri="{BB962C8B-B14F-4D97-AF65-F5344CB8AC3E}">
        <p14:creationId xmlns:p14="http://schemas.microsoft.com/office/powerpoint/2010/main" val="4072873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340768"/>
            <a:ext cx="8064896" cy="2677656"/>
          </a:xfrm>
          <a:prstGeom prst="rect">
            <a:avLst/>
          </a:prstGeom>
        </p:spPr>
        <p:txBody>
          <a:bodyPr wrap="square">
            <a:spAutoFit/>
          </a:bodyPr>
          <a:lstStyle/>
          <a:p>
            <a:r>
              <a:rPr lang="ru-RU" sz="2400" b="1" dirty="0">
                <a:solidFill>
                  <a:srgbClr val="FFC000"/>
                </a:solidFill>
              </a:rPr>
              <a:t>После допроса следует изъять у потерпевшей всю одежду и обувь, в которой она была на месте происшествия, о чем составляется в присутствии понятых протокол изъятия. Изъятые вещи осматриваются, имеющиеся на них повреждения, пятна, отдельные особенности описываются в протоколе осмотра, фотографируются и направляются на экспертизу. </a:t>
            </a:r>
          </a:p>
        </p:txBody>
      </p:sp>
    </p:spTree>
    <p:extLst>
      <p:ext uri="{BB962C8B-B14F-4D97-AF65-F5344CB8AC3E}">
        <p14:creationId xmlns:p14="http://schemas.microsoft.com/office/powerpoint/2010/main" val="3909480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80728"/>
            <a:ext cx="8064896" cy="4154984"/>
          </a:xfrm>
          <a:prstGeom prst="rect">
            <a:avLst/>
          </a:prstGeom>
        </p:spPr>
        <p:txBody>
          <a:bodyPr wrap="square">
            <a:spAutoFit/>
          </a:bodyPr>
          <a:lstStyle/>
          <a:p>
            <a:r>
              <a:rPr lang="ru-RU" sz="2400" b="1" dirty="0">
                <a:solidFill>
                  <a:srgbClr val="FFC000"/>
                </a:solidFill>
              </a:rPr>
              <a:t>Судебно-медицинское исследование вещей и судебно-медицинское освидетельствование потерпевшей решают вопросы: имела ли потерпевшая в течение ближайшего времени половое сношение, если да, то как давно? Лишена ли потерпевшая физической девственности, как давно? Имеются ли на теле потерпевшей следы борьбы, какова давность их возникновения? Если на теле и белье </a:t>
            </a:r>
            <a:r>
              <a:rPr lang="ru-RU" sz="2400" b="1" dirty="0" smtClean="0">
                <a:solidFill>
                  <a:srgbClr val="FFC000"/>
                </a:solidFill>
              </a:rPr>
              <a:t>потерпевшей </a:t>
            </a:r>
            <a:r>
              <a:rPr lang="ru-RU" sz="2400" b="1" dirty="0">
                <a:solidFill>
                  <a:srgbClr val="FFC000"/>
                </a:solidFill>
              </a:rPr>
              <a:t>имеются пятна крови и спермы, то к какой группе они </a:t>
            </a:r>
            <a:r>
              <a:rPr lang="ru-RU" sz="2400" b="1" dirty="0" smtClean="0">
                <a:solidFill>
                  <a:srgbClr val="FFC000"/>
                </a:solidFill>
              </a:rPr>
              <a:t>относятся</a:t>
            </a:r>
            <a:r>
              <a:rPr lang="ru-RU" sz="2400" b="1" dirty="0">
                <a:solidFill>
                  <a:srgbClr val="FFC000"/>
                </a:solidFill>
              </a:rPr>
              <a:t>? Не наступила ли беременность у потерпевшей, достигла ли она половой зрелости? Не заражена ли потерпевшая венерической </a:t>
            </a:r>
            <a:r>
              <a:rPr lang="ru-RU" sz="2400" b="1" dirty="0" smtClean="0">
                <a:solidFill>
                  <a:srgbClr val="FFC000"/>
                </a:solidFill>
              </a:rPr>
              <a:t>болезнью</a:t>
            </a:r>
            <a:r>
              <a:rPr lang="ru-RU" sz="2400" b="1" dirty="0">
                <a:solidFill>
                  <a:srgbClr val="FFC000"/>
                </a:solidFill>
              </a:rPr>
              <a:t>?</a:t>
            </a:r>
          </a:p>
        </p:txBody>
      </p:sp>
    </p:spTree>
    <p:extLst>
      <p:ext uri="{BB962C8B-B14F-4D97-AF65-F5344CB8AC3E}">
        <p14:creationId xmlns:p14="http://schemas.microsoft.com/office/powerpoint/2010/main" val="827062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0866" y="908720"/>
            <a:ext cx="8136904" cy="3785652"/>
          </a:xfrm>
          <a:prstGeom prst="rect">
            <a:avLst/>
          </a:prstGeom>
        </p:spPr>
        <p:txBody>
          <a:bodyPr wrap="square">
            <a:spAutoFit/>
          </a:bodyPr>
          <a:lstStyle/>
          <a:p>
            <a:r>
              <a:rPr lang="ru-RU" sz="2400" b="1" dirty="0">
                <a:solidFill>
                  <a:srgbClr val="FFC000"/>
                </a:solidFill>
              </a:rPr>
              <a:t>Если заявление от потерпевшей поступило сразу же после </a:t>
            </a:r>
            <a:r>
              <a:rPr lang="ru-RU" sz="2400" b="1" dirty="0" smtClean="0">
                <a:solidFill>
                  <a:srgbClr val="FFC000"/>
                </a:solidFill>
              </a:rPr>
              <a:t>совершения </a:t>
            </a:r>
            <a:r>
              <a:rPr lang="ru-RU" sz="2400" b="1" dirty="0">
                <a:solidFill>
                  <a:srgbClr val="FFC000"/>
                </a:solidFill>
              </a:rPr>
              <a:t>преступления, то ограничиваются кратким ее вопросом о происшедшем и немедленно производят осмотр места происшествия. По делам этой категории он осуществляется с целью ознакомления следователя с местом, конкретной обстановкой и условиями, в которых было совершено изнасилование, а также с целью обнаружения, </a:t>
            </a:r>
            <a:r>
              <a:rPr lang="ru-RU" sz="2400" b="1" dirty="0" smtClean="0">
                <a:solidFill>
                  <a:srgbClr val="FFC000"/>
                </a:solidFill>
              </a:rPr>
              <a:t>фиксации </a:t>
            </a:r>
            <a:r>
              <a:rPr lang="ru-RU" sz="2400" b="1" dirty="0">
                <a:solidFill>
                  <a:srgbClr val="FFC000"/>
                </a:solidFill>
              </a:rPr>
              <a:t>и изъятия вещественных доказательств, свидетельствующих о пребывании потерпевшей и насильника в данном месте и в указанное время. </a:t>
            </a:r>
          </a:p>
        </p:txBody>
      </p:sp>
    </p:spTree>
    <p:extLst>
      <p:ext uri="{BB962C8B-B14F-4D97-AF65-F5344CB8AC3E}">
        <p14:creationId xmlns:p14="http://schemas.microsoft.com/office/powerpoint/2010/main" val="2170270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8208912" cy="4154984"/>
          </a:xfrm>
          <a:prstGeom prst="rect">
            <a:avLst/>
          </a:prstGeom>
        </p:spPr>
        <p:txBody>
          <a:bodyPr wrap="square">
            <a:spAutoFit/>
          </a:bodyPr>
          <a:lstStyle/>
          <a:p>
            <a:r>
              <a:rPr lang="ru-RU" sz="2400" b="1" dirty="0">
                <a:solidFill>
                  <a:srgbClr val="FFC000"/>
                </a:solidFill>
              </a:rPr>
              <a:t>Тактика допроса подозреваемого определяется тем, какую </a:t>
            </a:r>
            <a:r>
              <a:rPr lang="ru-RU" sz="2400" b="1" dirty="0" smtClean="0">
                <a:solidFill>
                  <a:srgbClr val="FFC000"/>
                </a:solidFill>
              </a:rPr>
              <a:t>позицию </a:t>
            </a:r>
            <a:r>
              <a:rPr lang="ru-RU" sz="2400" b="1" dirty="0">
                <a:solidFill>
                  <a:srgbClr val="FFC000"/>
                </a:solidFill>
              </a:rPr>
              <a:t>он занял. В большинстве случаев на первом допросе </a:t>
            </a:r>
            <a:r>
              <a:rPr lang="ru-RU" sz="2400" b="1" dirty="0" smtClean="0">
                <a:solidFill>
                  <a:srgbClr val="FFC000"/>
                </a:solidFill>
              </a:rPr>
              <a:t>подозреваемый </a:t>
            </a:r>
            <a:r>
              <a:rPr lang="ru-RU" sz="2400" b="1" dirty="0">
                <a:solidFill>
                  <a:srgbClr val="FFC000"/>
                </a:solidFill>
              </a:rPr>
              <a:t>отрицает факт полового сношения с заявительницей, а в случае его признания утверждает, что оно имело место с согласия </a:t>
            </a:r>
            <a:r>
              <a:rPr lang="ru-RU" sz="2400" b="1" dirty="0" smtClean="0">
                <a:solidFill>
                  <a:srgbClr val="FFC000"/>
                </a:solidFill>
              </a:rPr>
              <a:t>потерпевшей</a:t>
            </a:r>
            <a:r>
              <a:rPr lang="ru-RU" sz="2400" b="1" dirty="0">
                <a:solidFill>
                  <a:srgbClr val="FFC000"/>
                </a:solidFill>
              </a:rPr>
              <a:t>. В других случаях подозреваемый утверждает, что находится с заявительницей значительное время в половой связи. Иногда </a:t>
            </a:r>
            <a:r>
              <a:rPr lang="ru-RU" sz="2400" b="1" dirty="0" smtClean="0">
                <a:solidFill>
                  <a:srgbClr val="FFC000"/>
                </a:solidFill>
              </a:rPr>
              <a:t>подозреваемый </a:t>
            </a:r>
            <a:r>
              <a:rPr lang="ru-RU" sz="2400" b="1" dirty="0">
                <a:solidFill>
                  <a:srgbClr val="FFC000"/>
                </a:solidFill>
              </a:rPr>
              <a:t>категорически отрицает факт близкого знакомства с Заявительницей, а если не отрицает, то выдвигает алиби. Поэтому допрос подозреваемого следует произвести сразу же после его </a:t>
            </a:r>
            <a:r>
              <a:rPr lang="ru-RU" sz="2400" b="1" dirty="0" smtClean="0">
                <a:solidFill>
                  <a:srgbClr val="FFC000"/>
                </a:solidFill>
              </a:rPr>
              <a:t>задержания </a:t>
            </a:r>
            <a:r>
              <a:rPr lang="ru-RU" sz="2400" b="1" dirty="0">
                <a:solidFill>
                  <a:srgbClr val="FFC000"/>
                </a:solidFill>
              </a:rPr>
              <a:t>и допроса потерпевшей. </a:t>
            </a:r>
          </a:p>
        </p:txBody>
      </p:sp>
    </p:spTree>
    <p:extLst>
      <p:ext uri="{BB962C8B-B14F-4D97-AF65-F5344CB8AC3E}">
        <p14:creationId xmlns:p14="http://schemas.microsoft.com/office/powerpoint/2010/main" val="3963686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4029" y="1196752"/>
            <a:ext cx="7992888" cy="2308324"/>
          </a:xfrm>
          <a:prstGeom prst="rect">
            <a:avLst/>
          </a:prstGeom>
        </p:spPr>
        <p:txBody>
          <a:bodyPr wrap="square">
            <a:spAutoFit/>
          </a:bodyPr>
          <a:lstStyle/>
          <a:p>
            <a:r>
              <a:rPr lang="ru-RU" sz="2400" b="1" dirty="0">
                <a:solidFill>
                  <a:srgbClr val="FFC000"/>
                </a:solidFill>
              </a:rPr>
              <a:t>После допроса производится освидетельствование </a:t>
            </a:r>
            <a:r>
              <a:rPr lang="ru-RU" sz="2400" b="1" dirty="0" smtClean="0">
                <a:solidFill>
                  <a:srgbClr val="FFC000"/>
                </a:solidFill>
              </a:rPr>
              <a:t>подозреваемого </a:t>
            </a:r>
            <a:r>
              <a:rPr lang="ru-RU" sz="2400" b="1" dirty="0">
                <a:solidFill>
                  <a:srgbClr val="FFC000"/>
                </a:solidFill>
              </a:rPr>
              <a:t>с целью обнаружения на нем телесных повреждений, следов </a:t>
            </a:r>
            <a:r>
              <a:rPr lang="ru-RU" sz="2400" b="1" dirty="0" smtClean="0">
                <a:solidFill>
                  <a:srgbClr val="FFC000"/>
                </a:solidFill>
              </a:rPr>
              <a:t>крови</a:t>
            </a:r>
            <a:r>
              <a:rPr lang="ru-RU" sz="2400" b="1" dirty="0">
                <a:solidFill>
                  <a:srgbClr val="FFC000"/>
                </a:solidFill>
              </a:rPr>
              <a:t>, волос, принадлежащих потерпевшей, и других возможных следов. При обнаружении на теле у подозреваемого телесных повреждений его направляют на судебно-медицинскую экспертизу. </a:t>
            </a:r>
          </a:p>
        </p:txBody>
      </p:sp>
    </p:spTree>
    <p:extLst>
      <p:ext uri="{BB962C8B-B14F-4D97-AF65-F5344CB8AC3E}">
        <p14:creationId xmlns:p14="http://schemas.microsoft.com/office/powerpoint/2010/main" val="173024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20840"/>
            <a:ext cx="8064896" cy="3785652"/>
          </a:xfrm>
          <a:prstGeom prst="rect">
            <a:avLst/>
          </a:prstGeom>
        </p:spPr>
        <p:txBody>
          <a:bodyPr wrap="square">
            <a:spAutoFit/>
          </a:bodyPr>
          <a:lstStyle/>
          <a:p>
            <a:r>
              <a:rPr lang="ru-RU" sz="2400" b="1" dirty="0">
                <a:solidFill>
                  <a:srgbClr val="FFC000"/>
                </a:solidFill>
              </a:rPr>
              <a:t>У подозреваемого необходимо остричь ногти, изъять </a:t>
            </a:r>
            <a:r>
              <a:rPr lang="ru-RU" sz="2400" b="1" dirty="0" err="1">
                <a:solidFill>
                  <a:srgbClr val="FFC000"/>
                </a:solidFill>
              </a:rPr>
              <a:t>подногтевое</a:t>
            </a:r>
            <a:r>
              <a:rPr lang="ru-RU" sz="2400" b="1" dirty="0">
                <a:solidFill>
                  <a:srgbClr val="FFC000"/>
                </a:solidFill>
              </a:rPr>
              <a:t> содержимое и тоже </a:t>
            </a:r>
            <a:r>
              <a:rPr lang="ru-RU" sz="2400" b="1" dirty="0" smtClean="0">
                <a:solidFill>
                  <a:srgbClr val="FFC000"/>
                </a:solidFill>
              </a:rPr>
              <a:t>направить </a:t>
            </a:r>
            <a:r>
              <a:rPr lang="ru-RU" sz="2400" b="1" dirty="0">
                <a:solidFill>
                  <a:srgbClr val="FFC000"/>
                </a:solidFill>
              </a:rPr>
              <a:t>на экспертизу, которая решает вопросы: имеются ли на теле подозреваемого повреждения? Какова их давность? Могли ли они быть причинены при обстоятельствах, на которые он ссылается? Не </a:t>
            </a:r>
            <a:r>
              <a:rPr lang="ru-RU" sz="2400" b="1" dirty="0" smtClean="0">
                <a:solidFill>
                  <a:srgbClr val="FFC000"/>
                </a:solidFill>
              </a:rPr>
              <a:t>образовались </a:t>
            </a:r>
            <a:r>
              <a:rPr lang="ru-RU" sz="2400" b="1" dirty="0">
                <a:solidFill>
                  <a:srgbClr val="FFC000"/>
                </a:solidFill>
              </a:rPr>
              <a:t>ли пятна на теле от крови человека? Если это кровь человека, то к какой группе она принадлежит? Способен ли подозреваемый к </a:t>
            </a:r>
            <a:r>
              <a:rPr lang="ru-RU" sz="2400" b="1" dirty="0" smtClean="0">
                <a:solidFill>
                  <a:srgbClr val="FFC000"/>
                </a:solidFill>
              </a:rPr>
              <a:t>совершению </a:t>
            </a:r>
            <a:r>
              <a:rPr lang="ru-RU" sz="2400" b="1" dirty="0">
                <a:solidFill>
                  <a:srgbClr val="FFC000"/>
                </a:solidFill>
              </a:rPr>
              <a:t>полового акта? Не страдает ли подозреваемый </a:t>
            </a:r>
            <a:r>
              <a:rPr lang="ru-RU" sz="2400" b="1" dirty="0" smtClean="0">
                <a:solidFill>
                  <a:srgbClr val="FFC000"/>
                </a:solidFill>
              </a:rPr>
              <a:t>венерическим </a:t>
            </a:r>
            <a:r>
              <a:rPr lang="ru-RU" sz="2400" b="1" dirty="0">
                <a:solidFill>
                  <a:srgbClr val="FFC000"/>
                </a:solidFill>
              </a:rPr>
              <a:t>заболеванием?</a:t>
            </a:r>
          </a:p>
        </p:txBody>
      </p:sp>
    </p:spTree>
    <p:extLst>
      <p:ext uri="{BB962C8B-B14F-4D97-AF65-F5344CB8AC3E}">
        <p14:creationId xmlns:p14="http://schemas.microsoft.com/office/powerpoint/2010/main" val="563826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2377" y="1268760"/>
            <a:ext cx="7848872" cy="3416320"/>
          </a:xfrm>
          <a:prstGeom prst="rect">
            <a:avLst/>
          </a:prstGeom>
        </p:spPr>
        <p:txBody>
          <a:bodyPr wrap="square">
            <a:spAutoFit/>
          </a:bodyPr>
          <a:lstStyle/>
          <a:p>
            <a:r>
              <a:rPr lang="ru-RU" sz="2400" b="1" dirty="0">
                <a:solidFill>
                  <a:srgbClr val="FFC000"/>
                </a:solidFill>
              </a:rPr>
              <a:t>У потерпевшей и подозреваемого берутся на анализ кровь и </a:t>
            </a:r>
            <a:r>
              <a:rPr lang="ru-RU" sz="2400" b="1" dirty="0" smtClean="0">
                <a:solidFill>
                  <a:srgbClr val="FFC000"/>
                </a:solidFill>
              </a:rPr>
              <a:t>слюна</a:t>
            </a:r>
            <a:r>
              <a:rPr lang="ru-RU" sz="2400" b="1" dirty="0">
                <a:solidFill>
                  <a:srgbClr val="FFC000"/>
                </a:solidFill>
              </a:rPr>
              <a:t>. Одежда исследуется с целью определения наличия и группы крови, спермы, а также наличия повреждений на одежде и их происхождения.</a:t>
            </a:r>
          </a:p>
          <a:p>
            <a:r>
              <a:rPr lang="ru-RU" sz="2400" b="1" dirty="0">
                <a:solidFill>
                  <a:srgbClr val="FFC000"/>
                </a:solidFill>
              </a:rPr>
              <a:t>У подозреваемого по месту жительства и работы производятся выемка и обыск для изъятия одежды, обуви, различных предметов, </a:t>
            </a:r>
            <a:r>
              <a:rPr lang="ru-RU" sz="2400" b="1" dirty="0" smtClean="0">
                <a:solidFill>
                  <a:srgbClr val="FFC000"/>
                </a:solidFill>
              </a:rPr>
              <a:t>определения </a:t>
            </a:r>
            <a:r>
              <a:rPr lang="ru-RU" sz="2400" b="1" dirty="0">
                <a:solidFill>
                  <a:srgbClr val="FFC000"/>
                </a:solidFill>
              </a:rPr>
              <a:t>аргументов, характеризующих отношения между ними и имеющих значение для расследования преступления. </a:t>
            </a:r>
          </a:p>
        </p:txBody>
      </p:sp>
    </p:spTree>
    <p:extLst>
      <p:ext uri="{BB962C8B-B14F-4D97-AF65-F5344CB8AC3E}">
        <p14:creationId xmlns:p14="http://schemas.microsoft.com/office/powerpoint/2010/main" val="11889048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412776"/>
            <a:ext cx="7848872" cy="1938992"/>
          </a:xfrm>
          <a:prstGeom prst="rect">
            <a:avLst/>
          </a:prstGeom>
        </p:spPr>
        <p:txBody>
          <a:bodyPr wrap="square">
            <a:spAutoFit/>
          </a:bodyPr>
          <a:lstStyle/>
          <a:p>
            <a:r>
              <a:rPr lang="ru-RU" sz="2400" b="1" dirty="0">
                <a:solidFill>
                  <a:srgbClr val="FFC000"/>
                </a:solidFill>
              </a:rPr>
              <a:t>К числу следственных действий, завершающих первоначальный этап расследования, относятся предъявление для опознания, а в </a:t>
            </a:r>
            <a:r>
              <a:rPr lang="ru-RU" sz="2400" b="1" dirty="0" smtClean="0">
                <a:solidFill>
                  <a:srgbClr val="FFC000"/>
                </a:solidFill>
              </a:rPr>
              <a:t>случае </a:t>
            </a:r>
            <a:r>
              <a:rPr lang="ru-RU" sz="2400" b="1" dirty="0">
                <a:solidFill>
                  <a:srgbClr val="FFC000"/>
                </a:solidFill>
              </a:rPr>
              <a:t>положительного результата опознания — очная ставка между </a:t>
            </a:r>
            <a:r>
              <a:rPr lang="ru-RU" sz="2400" b="1" dirty="0" smtClean="0">
                <a:solidFill>
                  <a:srgbClr val="FFC000"/>
                </a:solidFill>
              </a:rPr>
              <a:t>потерпевшей </a:t>
            </a:r>
            <a:r>
              <a:rPr lang="ru-RU" sz="2400" b="1" dirty="0">
                <a:solidFill>
                  <a:srgbClr val="FFC000"/>
                </a:solidFill>
              </a:rPr>
              <a:t>и насильником. </a:t>
            </a:r>
          </a:p>
        </p:txBody>
      </p:sp>
    </p:spTree>
    <p:extLst>
      <p:ext uri="{BB962C8B-B14F-4D97-AF65-F5344CB8AC3E}">
        <p14:creationId xmlns:p14="http://schemas.microsoft.com/office/powerpoint/2010/main" val="2263042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7920880" cy="5262979"/>
          </a:xfrm>
          <a:prstGeom prst="rect">
            <a:avLst/>
          </a:prstGeom>
        </p:spPr>
        <p:txBody>
          <a:bodyPr wrap="square">
            <a:spAutoFit/>
          </a:bodyPr>
          <a:lstStyle/>
          <a:p>
            <a:r>
              <a:rPr lang="ru-RU" sz="2400" b="1" dirty="0" smtClean="0">
                <a:solidFill>
                  <a:srgbClr val="FFC000"/>
                </a:solidFill>
              </a:rPr>
              <a:t>Половые преступления выделены в Уголовном кодексе в особую подгруппу. По уголовному законодательству они относятся к числу криминальных деяний, направленных против личности. По объекту посягательства их можно разделить на три группы: </a:t>
            </a:r>
          </a:p>
          <a:p>
            <a:pPr marL="457200" indent="-457200">
              <a:buAutoNum type="arabicParenR"/>
            </a:pPr>
            <a:r>
              <a:rPr lang="ru-RU" sz="2400" b="1" dirty="0" smtClean="0">
                <a:solidFill>
                  <a:srgbClr val="FFC000"/>
                </a:solidFill>
              </a:rPr>
              <a:t>посягательства на половую неприкосновенность взрослых лиц (изнасилование, понуждение женщины к вступлению в половую связь, </a:t>
            </a:r>
            <a:r>
              <a:rPr lang="ru-RU" sz="2400" b="1" dirty="0" err="1" smtClean="0">
                <a:solidFill>
                  <a:srgbClr val="FFC000"/>
                </a:solidFill>
              </a:rPr>
              <a:t>мужеложество</a:t>
            </a:r>
            <a:r>
              <a:rPr lang="ru-RU" sz="2400" b="1" dirty="0" smtClean="0">
                <a:solidFill>
                  <a:srgbClr val="FFC000"/>
                </a:solidFill>
              </a:rPr>
              <a:t>); </a:t>
            </a:r>
          </a:p>
          <a:p>
            <a:r>
              <a:rPr lang="ru-RU" sz="2400" b="1" dirty="0" smtClean="0">
                <a:solidFill>
                  <a:srgbClr val="FFC000"/>
                </a:solidFill>
              </a:rPr>
              <a:t>2) посягательство на половую неприкосновенность и нормальное развитие несовершеннолетних (изнасилование несовершеннолетних, удовлетворение половой страсти в извращенной форме, насильственное половое сношение с лицом, не достигшим шестнадцатилетнего возраста); </a:t>
            </a:r>
          </a:p>
          <a:p>
            <a:r>
              <a:rPr lang="ru-RU" sz="2400" b="1" dirty="0" smtClean="0">
                <a:solidFill>
                  <a:srgbClr val="FFC000"/>
                </a:solidFill>
              </a:rPr>
              <a:t>3) прочие половые преступления. </a:t>
            </a:r>
            <a:endParaRPr lang="ru-RU" sz="2400" b="1" dirty="0">
              <a:solidFill>
                <a:srgbClr val="FFC000"/>
              </a:solidFill>
            </a:endParaRPr>
          </a:p>
        </p:txBody>
      </p:sp>
    </p:spTree>
    <p:extLst>
      <p:ext uri="{BB962C8B-B14F-4D97-AF65-F5344CB8AC3E}">
        <p14:creationId xmlns:p14="http://schemas.microsoft.com/office/powerpoint/2010/main" val="37496999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917" y="2355308"/>
            <a:ext cx="7992888" cy="1200329"/>
          </a:xfrm>
          <a:prstGeom prst="rect">
            <a:avLst/>
          </a:prstGeom>
        </p:spPr>
        <p:txBody>
          <a:bodyPr wrap="square">
            <a:spAutoFit/>
          </a:bodyPr>
          <a:lstStyle/>
          <a:p>
            <a:pPr algn="ctr"/>
            <a:r>
              <a:rPr lang="ru-RU" sz="2400" b="1" dirty="0" smtClean="0">
                <a:solidFill>
                  <a:srgbClr val="FFC000"/>
                </a:solidFill>
              </a:rPr>
              <a:t>3. Особенности </a:t>
            </a:r>
            <a:r>
              <a:rPr lang="ru-RU" sz="2400" b="1" dirty="0">
                <a:solidFill>
                  <a:srgbClr val="FFC000"/>
                </a:solidFill>
              </a:rPr>
              <a:t>тактики следственных действий на последующем этапе и назначение </a:t>
            </a:r>
            <a:r>
              <a:rPr lang="ru-RU" sz="2400" b="1" dirty="0" smtClean="0">
                <a:solidFill>
                  <a:srgbClr val="FFC000"/>
                </a:solidFill>
              </a:rPr>
              <a:t>экспертиз </a:t>
            </a:r>
            <a:r>
              <a:rPr lang="ru-RU" sz="2400" b="1" dirty="0">
                <a:solidFill>
                  <a:srgbClr val="FFC000"/>
                </a:solidFill>
              </a:rPr>
              <a:t>по делам о половых преступлениях.</a:t>
            </a:r>
          </a:p>
        </p:txBody>
      </p:sp>
    </p:spTree>
    <p:extLst>
      <p:ext uri="{BB962C8B-B14F-4D97-AF65-F5344CB8AC3E}">
        <p14:creationId xmlns:p14="http://schemas.microsoft.com/office/powerpoint/2010/main" val="7943627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274838"/>
            <a:ext cx="7920880" cy="2308324"/>
          </a:xfrm>
          <a:prstGeom prst="rect">
            <a:avLst/>
          </a:prstGeom>
        </p:spPr>
        <p:txBody>
          <a:bodyPr wrap="square">
            <a:spAutoFit/>
          </a:bodyPr>
          <a:lstStyle/>
          <a:p>
            <a:r>
              <a:rPr lang="ru-RU" sz="2400" b="1" dirty="0">
                <a:solidFill>
                  <a:srgbClr val="FFC000"/>
                </a:solidFill>
              </a:rPr>
              <a:t>На этом этапе проверяется возможность оговора, инсценировки </a:t>
            </a:r>
            <a:r>
              <a:rPr lang="ru-RU" sz="2400" b="1" dirty="0" smtClean="0">
                <a:solidFill>
                  <a:srgbClr val="FFC000"/>
                </a:solidFill>
              </a:rPr>
              <a:t>изнасилования</a:t>
            </a:r>
            <a:r>
              <a:rPr lang="ru-RU" sz="2400" b="1" dirty="0">
                <a:solidFill>
                  <a:srgbClr val="FFC000"/>
                </a:solidFill>
              </a:rPr>
              <a:t>. Делается это с помощью допросов свидетелей, очных </a:t>
            </a:r>
            <a:r>
              <a:rPr lang="ru-RU" sz="2400" b="1" dirty="0" smtClean="0">
                <a:solidFill>
                  <a:srgbClr val="FFC000"/>
                </a:solidFill>
              </a:rPr>
              <a:t>ставок</a:t>
            </a:r>
            <a:r>
              <a:rPr lang="ru-RU" sz="2400" b="1" dirty="0">
                <a:solidFill>
                  <a:srgbClr val="FFC000"/>
                </a:solidFill>
              </a:rPr>
              <a:t>, следственного эксперимента, выхода на место для проверки </a:t>
            </a:r>
            <a:r>
              <a:rPr lang="ru-RU" sz="2400" b="1" dirty="0" smtClean="0">
                <a:solidFill>
                  <a:srgbClr val="FFC000"/>
                </a:solidFill>
              </a:rPr>
              <a:t>показаний </a:t>
            </a:r>
            <a:r>
              <a:rPr lang="ru-RU" sz="2400" b="1" dirty="0">
                <a:solidFill>
                  <a:srgbClr val="FFC000"/>
                </a:solidFill>
              </a:rPr>
              <a:t>участников уголовного процесса путем назначения и </a:t>
            </a:r>
            <a:r>
              <a:rPr lang="ru-RU" sz="2400" b="1" dirty="0" smtClean="0">
                <a:solidFill>
                  <a:srgbClr val="FFC000"/>
                </a:solidFill>
              </a:rPr>
              <a:t>производства </a:t>
            </a:r>
            <a:r>
              <a:rPr lang="ru-RU" sz="2400" b="1" dirty="0">
                <a:solidFill>
                  <a:srgbClr val="FFC000"/>
                </a:solidFill>
              </a:rPr>
              <a:t>судебных экспертиз.</a:t>
            </a:r>
          </a:p>
        </p:txBody>
      </p:sp>
    </p:spTree>
    <p:extLst>
      <p:ext uri="{BB962C8B-B14F-4D97-AF65-F5344CB8AC3E}">
        <p14:creationId xmlns:p14="http://schemas.microsoft.com/office/powerpoint/2010/main" val="2090476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268760"/>
            <a:ext cx="8064896" cy="3046988"/>
          </a:xfrm>
          <a:prstGeom prst="rect">
            <a:avLst/>
          </a:prstGeom>
        </p:spPr>
        <p:txBody>
          <a:bodyPr wrap="square">
            <a:spAutoFit/>
          </a:bodyPr>
          <a:lstStyle/>
          <a:p>
            <a:r>
              <a:rPr lang="ru-RU" sz="2400" b="1" dirty="0" smtClean="0">
                <a:solidFill>
                  <a:srgbClr val="FFC000"/>
                </a:solidFill>
              </a:rPr>
              <a:t>При </a:t>
            </a:r>
            <a:r>
              <a:rPr lang="ru-RU" sz="2400" b="1" dirty="0">
                <a:solidFill>
                  <a:srgbClr val="FFC000"/>
                </a:solidFill>
              </a:rPr>
              <a:t>расследовании изнасилований чаще всего назначаются                           трасологическая, почерковедческая, биологическая судебно-химическая и судебно-психиатрическая экспертизы. Но особое место занимает судебно-медицинская, которая проводится в целях установления факта полового сношения с </a:t>
            </a:r>
            <a:r>
              <a:rPr lang="ru-RU" sz="2400" b="1" dirty="0" smtClean="0">
                <a:solidFill>
                  <a:srgbClr val="FFC000"/>
                </a:solidFill>
              </a:rPr>
              <a:t>потерпевшей</a:t>
            </a:r>
            <a:r>
              <a:rPr lang="ru-RU" sz="2400" b="1" dirty="0">
                <a:solidFill>
                  <a:srgbClr val="FFC000"/>
                </a:solidFill>
              </a:rPr>
              <a:t>, исследования следов, свидетельствующих о насильственном характере этого полового сношения, определения его последствий. </a:t>
            </a:r>
          </a:p>
        </p:txBody>
      </p:sp>
    </p:spTree>
    <p:extLst>
      <p:ext uri="{BB962C8B-B14F-4D97-AF65-F5344CB8AC3E}">
        <p14:creationId xmlns:p14="http://schemas.microsoft.com/office/powerpoint/2010/main" val="36144912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4345"/>
            <a:ext cx="8352928" cy="5632311"/>
          </a:xfrm>
          <a:prstGeom prst="rect">
            <a:avLst/>
          </a:prstGeom>
        </p:spPr>
        <p:txBody>
          <a:bodyPr wrap="square">
            <a:spAutoFit/>
          </a:bodyPr>
          <a:lstStyle/>
          <a:p>
            <a:r>
              <a:rPr lang="ru-RU" sz="2400" b="1" dirty="0">
                <a:solidFill>
                  <a:srgbClr val="FFC000"/>
                </a:solidFill>
              </a:rPr>
              <a:t>На разрешение судебно-медицинской экспертизы потерпевшей могут быть поставлены вопросы: нарушена ли у нее </a:t>
            </a:r>
            <a:r>
              <a:rPr lang="ru-RU" sz="2400" b="1" dirty="0" err="1">
                <a:solidFill>
                  <a:srgbClr val="FFC000"/>
                </a:solidFill>
              </a:rPr>
              <a:t>дeвcтвeннaя</a:t>
            </a:r>
            <a:r>
              <a:rPr lang="ru-RU" sz="2400" b="1" dirty="0">
                <a:solidFill>
                  <a:srgbClr val="FFC000"/>
                </a:solidFill>
              </a:rPr>
              <a:t>    </a:t>
            </a:r>
            <a:r>
              <a:rPr lang="ru-RU" sz="2400" b="1" dirty="0" smtClean="0">
                <a:solidFill>
                  <a:srgbClr val="FFC000"/>
                </a:solidFill>
              </a:rPr>
              <a:t>плева</a:t>
            </a:r>
            <a:r>
              <a:rPr lang="ru-RU" sz="2400" b="1" dirty="0">
                <a:solidFill>
                  <a:srgbClr val="FFC000"/>
                </a:solidFill>
              </a:rPr>
              <a:t>, а если да, то какова давность этого повреждения? Не имела ли потерпевшая незадолго до экспертизы полового сношения и если да, то когда именно? Могло ли иметь место половое сношение с </a:t>
            </a:r>
            <a:r>
              <a:rPr lang="ru-RU" sz="2400" b="1" dirty="0" smtClean="0">
                <a:solidFill>
                  <a:srgbClr val="FFC000"/>
                </a:solidFill>
              </a:rPr>
              <a:t>потерпевшей </a:t>
            </a:r>
            <a:r>
              <a:rPr lang="ru-RU" sz="2400" b="1" dirty="0">
                <a:solidFill>
                  <a:srgbClr val="FFC000"/>
                </a:solidFill>
              </a:rPr>
              <a:t>без нарушения девственной плевы? Не имеется ли во влагалище потерпевшей или на ее теле спермы, если да, то какова ее группа? Нет ли на теле потерпевшей повреждений, характерных для </a:t>
            </a:r>
            <a:r>
              <a:rPr lang="ru-RU" sz="2400" b="1" dirty="0" smtClean="0">
                <a:solidFill>
                  <a:srgbClr val="FFC000"/>
                </a:solidFill>
              </a:rPr>
              <a:t>насильственного </a:t>
            </a:r>
            <a:r>
              <a:rPr lang="ru-RU" sz="2400" b="1" dirty="0">
                <a:solidFill>
                  <a:srgbClr val="FFC000"/>
                </a:solidFill>
              </a:rPr>
              <a:t>полового сношения? Какие телесные повреждения вообще имеются у потерпевшей, каковы их характер, локализация, степень </a:t>
            </a:r>
            <a:r>
              <a:rPr lang="ru-RU" sz="2400" b="1" dirty="0" smtClean="0">
                <a:solidFill>
                  <a:srgbClr val="FFC000"/>
                </a:solidFill>
              </a:rPr>
              <a:t>тяжести</a:t>
            </a:r>
            <a:r>
              <a:rPr lang="ru-RU" sz="2400" b="1" dirty="0">
                <a:solidFill>
                  <a:srgbClr val="FFC000"/>
                </a:solidFill>
              </a:rPr>
              <a:t>, давность причинения? Не заражена ли потерпевшая </a:t>
            </a:r>
            <a:r>
              <a:rPr lang="ru-RU" sz="2400" b="1" dirty="0" smtClean="0">
                <a:solidFill>
                  <a:srgbClr val="FFC000"/>
                </a:solidFill>
              </a:rPr>
              <a:t>венерической </a:t>
            </a:r>
            <a:r>
              <a:rPr lang="ru-RU" sz="2400" b="1" dirty="0">
                <a:solidFill>
                  <a:srgbClr val="FFC000"/>
                </a:solidFill>
              </a:rPr>
              <a:t>болезнью, какова давность заражения? Не имеется ли у </a:t>
            </a:r>
            <a:r>
              <a:rPr lang="ru-RU" sz="2400" b="1" dirty="0" smtClean="0">
                <a:solidFill>
                  <a:srgbClr val="FFC000"/>
                </a:solidFill>
              </a:rPr>
              <a:t>потерпевшей </a:t>
            </a:r>
            <a:r>
              <a:rPr lang="ru-RU" sz="2400" b="1" dirty="0">
                <a:solidFill>
                  <a:srgbClr val="FFC000"/>
                </a:solidFill>
              </a:rPr>
              <a:t>признаков беременности, если да, то какова ее </a:t>
            </a:r>
            <a:r>
              <a:rPr lang="ru-RU" sz="2400" b="1" dirty="0" smtClean="0">
                <a:solidFill>
                  <a:srgbClr val="FFC000"/>
                </a:solidFill>
              </a:rPr>
              <a:t>продолжительность</a:t>
            </a:r>
            <a:r>
              <a:rPr lang="ru-RU" sz="2400" b="1" dirty="0">
                <a:solidFill>
                  <a:srgbClr val="FFC000"/>
                </a:solidFill>
              </a:rPr>
              <a:t>?</a:t>
            </a:r>
          </a:p>
        </p:txBody>
      </p:sp>
    </p:spTree>
    <p:extLst>
      <p:ext uri="{BB962C8B-B14F-4D97-AF65-F5344CB8AC3E}">
        <p14:creationId xmlns:p14="http://schemas.microsoft.com/office/powerpoint/2010/main" val="857111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352928" cy="5632311"/>
          </a:xfrm>
          <a:prstGeom prst="rect">
            <a:avLst/>
          </a:prstGeom>
        </p:spPr>
        <p:txBody>
          <a:bodyPr wrap="square">
            <a:spAutoFit/>
          </a:bodyPr>
          <a:lstStyle/>
          <a:p>
            <a:r>
              <a:rPr lang="ru-RU" sz="2400" b="1" dirty="0">
                <a:solidFill>
                  <a:srgbClr val="FFC000"/>
                </a:solidFill>
              </a:rPr>
              <a:t>При направлении обвиняемого в изнасиловании на судебно-медицинскую экспертизу на разрешение эксперта ставятся вопросы: </a:t>
            </a:r>
            <a:endParaRPr lang="ru-RU" sz="2400" b="1" dirty="0" smtClean="0">
              <a:solidFill>
                <a:srgbClr val="FFC000"/>
              </a:solidFill>
            </a:endParaRPr>
          </a:p>
          <a:p>
            <a:pPr marL="457200" indent="-457200">
              <a:buAutoNum type="arabicPeriod"/>
            </a:pPr>
            <a:r>
              <a:rPr lang="ru-RU" sz="2400" b="1" dirty="0" smtClean="0">
                <a:solidFill>
                  <a:srgbClr val="FFC000"/>
                </a:solidFill>
              </a:rPr>
              <a:t>При </a:t>
            </a:r>
            <a:r>
              <a:rPr lang="ru-RU" sz="2400" b="1" dirty="0">
                <a:solidFill>
                  <a:srgbClr val="FFC000"/>
                </a:solidFill>
              </a:rPr>
              <a:t>исследовании пятен крови — какова половая принадлежность крови? Каково ее региональное происхождение, не является ли оно менструальным? Нет ли в пятнах крови вагинальных клеток, какова их групповая принадлежность? </a:t>
            </a:r>
            <a:endParaRPr lang="ru-RU" sz="2400" b="1" dirty="0" smtClean="0">
              <a:solidFill>
                <a:srgbClr val="FFC000"/>
              </a:solidFill>
            </a:endParaRPr>
          </a:p>
          <a:p>
            <a:r>
              <a:rPr lang="ru-RU" sz="2400" b="1" dirty="0" smtClean="0">
                <a:solidFill>
                  <a:srgbClr val="FFC000"/>
                </a:solidFill>
              </a:rPr>
              <a:t>2</a:t>
            </a:r>
            <a:r>
              <a:rPr lang="ru-RU" sz="2400" b="1" dirty="0">
                <a:solidFill>
                  <a:srgbClr val="FFC000"/>
                </a:solidFill>
              </a:rPr>
              <a:t>. При исследовании пятен спермы — </a:t>
            </a:r>
            <a:r>
              <a:rPr lang="ru-RU" sz="2400" b="1" dirty="0" smtClean="0">
                <a:solidFill>
                  <a:srgbClr val="FFC000"/>
                </a:solidFill>
              </a:rPr>
              <a:t>каково </a:t>
            </a:r>
            <a:r>
              <a:rPr lang="ru-RU" sz="2400" b="1" dirty="0">
                <a:solidFill>
                  <a:srgbClr val="FFC000"/>
                </a:solidFill>
              </a:rPr>
              <a:t>происхождение пятен? Если это пятна спермы, то не имеется ли в них примесей вагинального происхождения? Если в пятне имеется примесь вагинального происхождения, то какова ее групповая </a:t>
            </a:r>
            <a:r>
              <a:rPr lang="ru-RU" sz="2400" b="1" dirty="0" smtClean="0">
                <a:solidFill>
                  <a:srgbClr val="FFC000"/>
                </a:solidFill>
              </a:rPr>
              <a:t>принадлежность</a:t>
            </a:r>
            <a:r>
              <a:rPr lang="ru-RU" sz="2400" b="1" dirty="0">
                <a:solidFill>
                  <a:srgbClr val="FFC000"/>
                </a:solidFill>
              </a:rPr>
              <a:t>? Если пятно не является спермой, то нет ли в нем </a:t>
            </a:r>
            <a:r>
              <a:rPr lang="ru-RU" sz="2400" b="1" dirty="0" smtClean="0">
                <a:solidFill>
                  <a:srgbClr val="FFC000"/>
                </a:solidFill>
              </a:rPr>
              <a:t>вагинального </a:t>
            </a:r>
            <a:r>
              <a:rPr lang="ru-RU" sz="2400" b="1" dirty="0">
                <a:solidFill>
                  <a:srgbClr val="FFC000"/>
                </a:solidFill>
              </a:rPr>
              <a:t>определяемого? Какова его групповая принадлежность?</a:t>
            </a:r>
          </a:p>
        </p:txBody>
      </p:sp>
    </p:spTree>
    <p:extLst>
      <p:ext uri="{BB962C8B-B14F-4D97-AF65-F5344CB8AC3E}">
        <p14:creationId xmlns:p14="http://schemas.microsoft.com/office/powerpoint/2010/main" val="39784520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24744"/>
            <a:ext cx="7776864" cy="2308324"/>
          </a:xfrm>
          <a:prstGeom prst="rect">
            <a:avLst/>
          </a:prstGeom>
        </p:spPr>
        <p:txBody>
          <a:bodyPr wrap="square">
            <a:spAutoFit/>
          </a:bodyPr>
          <a:lstStyle/>
          <a:p>
            <a:r>
              <a:rPr lang="ru-RU" sz="2400" b="1" dirty="0">
                <a:solidFill>
                  <a:srgbClr val="FFC000"/>
                </a:solidFill>
              </a:rPr>
              <a:t>По делам об изнасиловании достаточно высок процент людей, вызывающих сомнение в психической полноценности. Поэтому важно иметь заключение эксперта о психическом состоянии потерпевшей и обвиняемого, что имеет уголовно-процессуальное и уголовно-правовое значение.</a:t>
            </a:r>
          </a:p>
        </p:txBody>
      </p:sp>
    </p:spTree>
    <p:extLst>
      <p:ext uri="{BB962C8B-B14F-4D97-AF65-F5344CB8AC3E}">
        <p14:creationId xmlns:p14="http://schemas.microsoft.com/office/powerpoint/2010/main" val="23614517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51344"/>
            <a:ext cx="8424936" cy="5632311"/>
          </a:xfrm>
          <a:prstGeom prst="rect">
            <a:avLst/>
          </a:prstGeom>
        </p:spPr>
        <p:txBody>
          <a:bodyPr wrap="square">
            <a:spAutoFit/>
          </a:bodyPr>
          <a:lstStyle/>
          <a:p>
            <a:r>
              <a:rPr lang="ru-RU" sz="2400" b="1" dirty="0">
                <a:solidFill>
                  <a:srgbClr val="FFC000"/>
                </a:solidFill>
              </a:rPr>
              <a:t>На разрешение судебно-психиатрической экспертизы </a:t>
            </a:r>
            <a:r>
              <a:rPr lang="ru-RU" sz="2400" b="1" dirty="0" smtClean="0">
                <a:solidFill>
                  <a:srgbClr val="FFC000"/>
                </a:solidFill>
              </a:rPr>
              <a:t>следователь </a:t>
            </a:r>
            <a:r>
              <a:rPr lang="ru-RU" sz="2400" b="1" dirty="0">
                <a:solidFill>
                  <a:srgbClr val="FFC000"/>
                </a:solidFill>
              </a:rPr>
              <a:t>может ставить вопросы, касающиеся состояния потерпевшей и обвиняемого. При направлении потерпевшей на экспертизу на </a:t>
            </a:r>
            <a:r>
              <a:rPr lang="ru-RU" sz="2400" b="1" dirty="0" smtClean="0">
                <a:solidFill>
                  <a:srgbClr val="FFC000"/>
                </a:solidFill>
              </a:rPr>
              <a:t>разрешение </a:t>
            </a:r>
            <a:r>
              <a:rPr lang="ru-RU" sz="2400" b="1" dirty="0">
                <a:solidFill>
                  <a:srgbClr val="FFC000"/>
                </a:solidFill>
              </a:rPr>
              <a:t>эксперта могут быть поставлены вопросы: страдает ли </a:t>
            </a:r>
            <a:r>
              <a:rPr lang="ru-RU" sz="2400" b="1" dirty="0" smtClean="0">
                <a:solidFill>
                  <a:srgbClr val="FFC000"/>
                </a:solidFill>
              </a:rPr>
              <a:t>потерпевшая </a:t>
            </a:r>
            <a:r>
              <a:rPr lang="ru-RU" sz="2400" b="1" dirty="0">
                <a:solidFill>
                  <a:srgbClr val="FFC000"/>
                </a:solidFill>
              </a:rPr>
              <a:t>психическим заболеванием, если да, то каким именно, в </a:t>
            </a:r>
            <a:r>
              <a:rPr lang="ru-RU" sz="2400" b="1" dirty="0" smtClean="0">
                <a:solidFill>
                  <a:srgbClr val="FFC000"/>
                </a:solidFill>
              </a:rPr>
              <a:t>течение </a:t>
            </a:r>
            <a:r>
              <a:rPr lang="ru-RU" sz="2400" b="1" dirty="0">
                <a:solidFill>
                  <a:srgbClr val="FFC000"/>
                </a:solidFill>
              </a:rPr>
              <a:t>какого времени? Если она является душевнобольной, то могла ли правильно воспринимать действительность, понимать, что с ней </a:t>
            </a:r>
            <a:r>
              <a:rPr lang="ru-RU" sz="2400" b="1" dirty="0" smtClean="0">
                <a:solidFill>
                  <a:srgbClr val="FFC000"/>
                </a:solidFill>
              </a:rPr>
              <a:t>совершается </a:t>
            </a:r>
            <a:r>
              <a:rPr lang="ru-RU" sz="2400" b="1" dirty="0">
                <a:solidFill>
                  <a:srgbClr val="FFC000"/>
                </a:solidFill>
              </a:rPr>
              <a:t>насильственное половое сношение; могла ли и может ли она давать об этом правильные показания? В случае заболевания </a:t>
            </a:r>
            <a:r>
              <a:rPr lang="ru-RU" sz="2400" b="1" dirty="0" smtClean="0">
                <a:solidFill>
                  <a:srgbClr val="FFC000"/>
                </a:solidFill>
              </a:rPr>
              <a:t>потерпевшей </a:t>
            </a:r>
            <a:r>
              <a:rPr lang="ru-RU" sz="2400" b="1" dirty="0">
                <a:solidFill>
                  <a:srgbClr val="FFC000"/>
                </a:solidFill>
              </a:rPr>
              <a:t>психической болезнью после ее изнасилования эксперт решает вопросы: каким психическим заболеванием страдает </a:t>
            </a:r>
            <a:r>
              <a:rPr lang="ru-RU" sz="2400" b="1" dirty="0" smtClean="0">
                <a:solidFill>
                  <a:srgbClr val="FFC000"/>
                </a:solidFill>
              </a:rPr>
              <a:t>потерпевшая </a:t>
            </a:r>
            <a:r>
              <a:rPr lang="ru-RU" sz="2400" b="1" dirty="0">
                <a:solidFill>
                  <a:srgbClr val="FFC000"/>
                </a:solidFill>
              </a:rPr>
              <a:t>(диагноз) и в течение какого времени? Не является ли оно </a:t>
            </a:r>
            <a:r>
              <a:rPr lang="ru-RU" sz="2400" b="1" dirty="0" smtClean="0">
                <a:solidFill>
                  <a:srgbClr val="FFC000"/>
                </a:solidFill>
              </a:rPr>
              <a:t>результатом </a:t>
            </a:r>
            <a:r>
              <a:rPr lang="ru-RU" sz="2400" b="1" dirty="0">
                <a:solidFill>
                  <a:srgbClr val="FFC000"/>
                </a:solidFill>
              </a:rPr>
              <a:t>изнасилования?</a:t>
            </a:r>
          </a:p>
        </p:txBody>
      </p:sp>
    </p:spTree>
    <p:extLst>
      <p:ext uri="{BB962C8B-B14F-4D97-AF65-F5344CB8AC3E}">
        <p14:creationId xmlns:p14="http://schemas.microsoft.com/office/powerpoint/2010/main" val="39355677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6123" y="548680"/>
            <a:ext cx="8424936" cy="5632311"/>
          </a:xfrm>
          <a:prstGeom prst="rect">
            <a:avLst/>
          </a:prstGeom>
        </p:spPr>
        <p:txBody>
          <a:bodyPr wrap="square">
            <a:spAutoFit/>
          </a:bodyPr>
          <a:lstStyle/>
          <a:p>
            <a:r>
              <a:rPr lang="ru-RU" sz="2400" b="1" dirty="0">
                <a:solidFill>
                  <a:srgbClr val="FFC000"/>
                </a:solidFill>
              </a:rPr>
              <a:t>При направлении на экспертизу обвиняемого на разрешение </a:t>
            </a:r>
            <a:r>
              <a:rPr lang="ru-RU" sz="2400" b="1" dirty="0" smtClean="0">
                <a:solidFill>
                  <a:srgbClr val="FFC000"/>
                </a:solidFill>
              </a:rPr>
              <a:t>эксперта </a:t>
            </a:r>
            <a:r>
              <a:rPr lang="ru-RU" sz="2400" b="1" dirty="0">
                <a:solidFill>
                  <a:srgbClr val="FFC000"/>
                </a:solidFill>
              </a:rPr>
              <a:t>могут быть поставлены вопросы: страдает ли он психическим заболеванием, если да, то каким именно и в течение какого времени? Если в настоящее время он психически здоров, то не находился ли в момент совершения насильственного полового сношения с </a:t>
            </a:r>
            <a:r>
              <a:rPr lang="ru-RU" sz="2400" b="1" dirty="0" smtClean="0">
                <a:solidFill>
                  <a:srgbClr val="FFC000"/>
                </a:solidFill>
              </a:rPr>
              <a:t>потерпевшей </a:t>
            </a:r>
            <a:r>
              <a:rPr lang="ru-RU" sz="2400" b="1" dirty="0">
                <a:solidFill>
                  <a:srgbClr val="FFC000"/>
                </a:solidFill>
              </a:rPr>
              <a:t>в состоянии временного расстройства душевной деятельности? Если у него имеется душевное заболевание, то мог ли он отдавать </a:t>
            </a:r>
            <a:r>
              <a:rPr lang="ru-RU" sz="2400" b="1" dirty="0" smtClean="0">
                <a:solidFill>
                  <a:srgbClr val="FFC000"/>
                </a:solidFill>
              </a:rPr>
              <a:t>себе </a:t>
            </a:r>
            <a:r>
              <a:rPr lang="ru-RU" sz="2400" b="1" dirty="0">
                <a:solidFill>
                  <a:srgbClr val="FFC000"/>
                </a:solidFill>
              </a:rPr>
              <a:t>отчет в своих действиях и руководить ими в момент </a:t>
            </a:r>
            <a:r>
              <a:rPr lang="ru-RU" sz="2400" b="1" dirty="0" smtClean="0">
                <a:solidFill>
                  <a:srgbClr val="FFC000"/>
                </a:solidFill>
              </a:rPr>
              <a:t>насильственного </a:t>
            </a:r>
            <a:r>
              <a:rPr lang="ru-RU" sz="2400" b="1" dirty="0">
                <a:solidFill>
                  <a:srgbClr val="FFC000"/>
                </a:solidFill>
              </a:rPr>
              <a:t>полового сношения с потерпевшей, т. е. является ли он вменяемым в отношении инкриминируемого ему деяния? </a:t>
            </a:r>
            <a:r>
              <a:rPr lang="ru-RU" sz="2400" b="1" dirty="0" smtClean="0">
                <a:solidFill>
                  <a:srgbClr val="FFC000"/>
                </a:solidFill>
              </a:rPr>
              <a:t>Представляет </a:t>
            </a:r>
            <a:r>
              <a:rPr lang="ru-RU" sz="2400" b="1" dirty="0">
                <a:solidFill>
                  <a:srgbClr val="FFC000"/>
                </a:solidFill>
              </a:rPr>
              <a:t>ли он по своему болезненному состоянию опасность для общества, нуждается ли он в применении к нему мер медицинского характера, а если да, то каких именно.</a:t>
            </a:r>
          </a:p>
        </p:txBody>
      </p:sp>
    </p:spTree>
    <p:extLst>
      <p:ext uri="{BB962C8B-B14F-4D97-AF65-F5344CB8AC3E}">
        <p14:creationId xmlns:p14="http://schemas.microsoft.com/office/powerpoint/2010/main" val="1644547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863" y="149004"/>
            <a:ext cx="3542958" cy="461665"/>
          </a:xfrm>
          <a:prstGeom prst="rect">
            <a:avLst/>
          </a:prstGeom>
        </p:spPr>
        <p:txBody>
          <a:bodyPr wrap="none">
            <a:spAutoFit/>
          </a:bodyPr>
          <a:lstStyle/>
          <a:p>
            <a:r>
              <a:rPr lang="ru-RU" sz="2400" b="1" dirty="0" smtClean="0">
                <a:solidFill>
                  <a:srgbClr val="FFC000"/>
                </a:solidFill>
              </a:rPr>
              <a:t>способы </a:t>
            </a:r>
            <a:r>
              <a:rPr lang="ru-RU" sz="2400" b="1" dirty="0">
                <a:solidFill>
                  <a:srgbClr val="FFC000"/>
                </a:solidFill>
              </a:rPr>
              <a:t>проверки версий</a:t>
            </a:r>
          </a:p>
        </p:txBody>
      </p:sp>
      <p:sp>
        <p:nvSpPr>
          <p:cNvPr id="3" name="Прямоугольник 2"/>
          <p:cNvSpPr/>
          <p:nvPr/>
        </p:nvSpPr>
        <p:spPr>
          <a:xfrm>
            <a:off x="354863" y="692696"/>
            <a:ext cx="8496944" cy="6001643"/>
          </a:xfrm>
          <a:prstGeom prst="rect">
            <a:avLst/>
          </a:prstGeom>
        </p:spPr>
        <p:txBody>
          <a:bodyPr wrap="square">
            <a:spAutoFit/>
          </a:bodyPr>
          <a:lstStyle/>
          <a:p>
            <a:r>
              <a:rPr lang="ru-RU" sz="2400" b="1" dirty="0">
                <a:solidFill>
                  <a:srgbClr val="FFC000"/>
                </a:solidFill>
              </a:rPr>
              <a:t>Как доказать факт нахождения подозреваемого на месте происшествия во время расследуемого события: </a:t>
            </a:r>
          </a:p>
          <a:p>
            <a:r>
              <a:rPr lang="ru-RU" sz="2400" b="1" dirty="0">
                <a:solidFill>
                  <a:srgbClr val="FFC000"/>
                </a:solidFill>
              </a:rPr>
              <a:t>Основные способы проверки: а) допрос потерпевшей при ее показании, что </a:t>
            </a:r>
            <a:r>
              <a:rPr lang="ru-RU" sz="2400" b="1" dirty="0" smtClean="0">
                <a:solidFill>
                  <a:srgbClr val="FFC000"/>
                </a:solidFill>
              </a:rPr>
              <a:t>подозреваемый </a:t>
            </a:r>
            <a:r>
              <a:rPr lang="ru-RU" sz="2400" b="1" dirty="0">
                <a:solidFill>
                  <a:srgbClr val="FFC000"/>
                </a:solidFill>
              </a:rPr>
              <a:t>самовольно проник определенным путем в помещение — возможная проверка этого посредством следственного эксперимента б) осмотр места происшествия; в) </a:t>
            </a:r>
            <a:r>
              <a:rPr lang="ru-RU" sz="2400" b="1" dirty="0" smtClean="0">
                <a:solidFill>
                  <a:srgbClr val="FFC000"/>
                </a:solidFill>
              </a:rPr>
              <a:t>предъявление </a:t>
            </a:r>
            <a:r>
              <a:rPr lang="ru-RU" sz="2400" b="1" dirty="0">
                <a:solidFill>
                  <a:srgbClr val="FFC000"/>
                </a:solidFill>
              </a:rPr>
              <a:t>потерпевшей для опознания </a:t>
            </a:r>
            <a:r>
              <a:rPr lang="ru-RU" sz="2400" b="1" dirty="0" smtClean="0">
                <a:solidFill>
                  <a:srgbClr val="FFC000"/>
                </a:solidFill>
              </a:rPr>
              <a:t>неизвестного </a:t>
            </a:r>
            <a:r>
              <a:rPr lang="ru-RU" sz="2400" b="1" dirty="0">
                <a:solidFill>
                  <a:srgbClr val="FFC000"/>
                </a:solidFill>
              </a:rPr>
              <a:t>ей подозреваемого, а также </a:t>
            </a:r>
            <a:r>
              <a:rPr lang="ru-RU" sz="2400" b="1" dirty="0" smtClean="0">
                <a:solidFill>
                  <a:srgbClr val="FFC000"/>
                </a:solidFill>
              </a:rPr>
              <a:t>имевшихся </a:t>
            </a:r>
            <a:r>
              <a:rPr lang="ru-RU" sz="2400" b="1" dirty="0">
                <a:solidFill>
                  <a:srgbClr val="FFC000"/>
                </a:solidFill>
              </a:rPr>
              <a:t>при нем предметов или вещей, похищенных им у </a:t>
            </a:r>
            <a:r>
              <a:rPr lang="ru-RU" sz="2400" b="1" dirty="0" smtClean="0">
                <a:solidFill>
                  <a:srgbClr val="FFC000"/>
                </a:solidFill>
              </a:rPr>
              <a:t>потерпевшей</a:t>
            </a:r>
            <a:r>
              <a:rPr lang="ru-RU" sz="2400" b="1" dirty="0">
                <a:solidFill>
                  <a:srgbClr val="FFC000"/>
                </a:solidFill>
              </a:rPr>
              <a:t>; г) допрос подозреваемого, при его заявлении об алиби — </a:t>
            </a:r>
            <a:r>
              <a:rPr lang="ru-RU" sz="2400" b="1" dirty="0" smtClean="0">
                <a:solidFill>
                  <a:srgbClr val="FFC000"/>
                </a:solidFill>
              </a:rPr>
              <a:t>соответствующая </a:t>
            </a:r>
            <a:r>
              <a:rPr lang="ru-RU" sz="2400" b="1" dirty="0">
                <a:solidFill>
                  <a:srgbClr val="FFC000"/>
                </a:solidFill>
              </a:rPr>
              <a:t>проверка; д) осмотр одежды (головного убора, обуви) и освидетельствование подозреваемого; е) криминалистическая и биологическая экспертиза с целью установления однородности </a:t>
            </a:r>
            <a:r>
              <a:rPr lang="ru-RU" sz="2400" b="1" dirty="0" smtClean="0">
                <a:solidFill>
                  <a:srgbClr val="FFC000"/>
                </a:solidFill>
              </a:rPr>
              <a:t>имеющихся </a:t>
            </a:r>
            <a:r>
              <a:rPr lang="ru-RU" sz="2400" b="1" dirty="0">
                <a:solidFill>
                  <a:srgbClr val="FFC000"/>
                </a:solidFill>
              </a:rPr>
              <a:t>на подозреваемом и изъятых с места происшествия частиц (почвы, стеблей, семян, пыльцы растений и т.д.).</a:t>
            </a:r>
          </a:p>
        </p:txBody>
      </p:sp>
    </p:spTree>
    <p:extLst>
      <p:ext uri="{BB962C8B-B14F-4D97-AF65-F5344CB8AC3E}">
        <p14:creationId xmlns:p14="http://schemas.microsoft.com/office/powerpoint/2010/main" val="2735849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89844"/>
            <a:ext cx="8280920" cy="5262979"/>
          </a:xfrm>
          <a:prstGeom prst="rect">
            <a:avLst/>
          </a:prstGeom>
        </p:spPr>
        <p:txBody>
          <a:bodyPr wrap="square">
            <a:spAutoFit/>
          </a:bodyPr>
          <a:lstStyle/>
          <a:p>
            <a:r>
              <a:rPr lang="ru-RU" sz="2400" b="1" dirty="0">
                <a:solidFill>
                  <a:srgbClr val="FFC000"/>
                </a:solidFill>
              </a:rPr>
              <a:t>Основные способы проверки: а) допросы потерпевшей и подозреваемого; б) осмотр одежды (головного убора, обуви) и освидетельствование потерпевшей и подозреваемого с целью обнаружения следов, характерных для контактного взаимодействия (микрочастиц) и полового акта (спермы, вагинального содержимого в) судебно-медицинская </a:t>
            </a:r>
            <a:r>
              <a:rPr lang="ru-RU" sz="2400" b="1" dirty="0" smtClean="0">
                <a:solidFill>
                  <a:srgbClr val="FFC000"/>
                </a:solidFill>
              </a:rPr>
              <a:t>экспертиза </a:t>
            </a:r>
            <a:r>
              <a:rPr lang="ru-RU" sz="2400" b="1" dirty="0">
                <a:solidFill>
                  <a:srgbClr val="FFC000"/>
                </a:solidFill>
              </a:rPr>
              <a:t>для установления признаков полового акта (нарушение девственной плевы и др.); г) криминалистическая и биологическая экспертизы для установления однородности, в том числе </a:t>
            </a:r>
            <a:r>
              <a:rPr lang="ru-RU" sz="2400" b="1" dirty="0" smtClean="0">
                <a:solidFill>
                  <a:srgbClr val="FFC000"/>
                </a:solidFill>
              </a:rPr>
              <a:t>принадлежности </a:t>
            </a:r>
            <a:r>
              <a:rPr lang="ru-RU" sz="2400" b="1" dirty="0">
                <a:solidFill>
                  <a:srgbClr val="FFC000"/>
                </a:solidFill>
              </a:rPr>
              <a:t>к одной группе различных веществ, микрочастиц, в </a:t>
            </a:r>
            <a:r>
              <a:rPr lang="ru-RU" sz="2400" b="1" dirty="0" smtClean="0">
                <a:solidFill>
                  <a:srgbClr val="FFC000"/>
                </a:solidFill>
              </a:rPr>
              <a:t>частности </a:t>
            </a:r>
            <a:r>
              <a:rPr lang="ru-RU" sz="2400" b="1" dirty="0">
                <a:solidFill>
                  <a:srgbClr val="FFC000"/>
                </a:solidFill>
              </a:rPr>
              <a:t>волокон одежды, имеющихся как на потерпевшей, так и на подозреваемом (кровь, сперма, вагинальное содержимое, пот, </a:t>
            </a:r>
            <a:r>
              <a:rPr lang="ru-RU" sz="2400" b="1" dirty="0" smtClean="0">
                <a:solidFill>
                  <a:srgbClr val="FFC000"/>
                </a:solidFill>
              </a:rPr>
              <a:t>слюна</a:t>
            </a:r>
            <a:r>
              <a:rPr lang="ru-RU" sz="2400" b="1" dirty="0">
                <a:solidFill>
                  <a:srgbClr val="FFC000"/>
                </a:solidFill>
              </a:rPr>
              <a:t>, почва, части растений и т.д.).</a:t>
            </a:r>
          </a:p>
        </p:txBody>
      </p:sp>
    </p:spTree>
    <p:extLst>
      <p:ext uri="{BB962C8B-B14F-4D97-AF65-F5344CB8AC3E}">
        <p14:creationId xmlns:p14="http://schemas.microsoft.com/office/powerpoint/2010/main" val="2278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80920" cy="4524315"/>
          </a:xfrm>
          <a:prstGeom prst="rect">
            <a:avLst/>
          </a:prstGeom>
        </p:spPr>
        <p:txBody>
          <a:bodyPr wrap="square">
            <a:spAutoFit/>
          </a:bodyPr>
          <a:lstStyle/>
          <a:p>
            <a:r>
              <a:rPr lang="ru-RU" sz="2400" b="1" dirty="0" smtClean="0">
                <a:solidFill>
                  <a:srgbClr val="FFC000"/>
                </a:solidFill>
              </a:rPr>
              <a:t>Из числа преступлений, отнесенных к половым, наиболее рас-пространенным является изнасилование, под которым понимается совершение полового сношения с женщиной вопреки ее воле в результате преодоления или предупреждения сопротивления с ее стороны путем применения физического или психологического насилия либо в результате использования ее беспомощного состояния. Потерпевшей от этого преступления может быть только женщина. Если половое сношение совершено с применением физического насилия, угрозы или использования ее беспомощного состояния, то прежние отношения между насильником и потерпевшей значения не имеют. </a:t>
            </a:r>
            <a:endParaRPr lang="ru-RU" sz="2400" b="1" dirty="0">
              <a:solidFill>
                <a:srgbClr val="FFC000"/>
              </a:solidFill>
            </a:endParaRPr>
          </a:p>
        </p:txBody>
      </p:sp>
    </p:spTree>
    <p:extLst>
      <p:ext uri="{BB962C8B-B14F-4D97-AF65-F5344CB8AC3E}">
        <p14:creationId xmlns:p14="http://schemas.microsoft.com/office/powerpoint/2010/main" val="38044285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424936" cy="5632311"/>
          </a:xfrm>
          <a:prstGeom prst="rect">
            <a:avLst/>
          </a:prstGeom>
        </p:spPr>
        <p:txBody>
          <a:bodyPr wrap="square">
            <a:spAutoFit/>
          </a:bodyPr>
          <a:lstStyle/>
          <a:p>
            <a:r>
              <a:rPr lang="ru-RU" sz="2400" b="1" dirty="0">
                <a:solidFill>
                  <a:srgbClr val="FFC000"/>
                </a:solidFill>
              </a:rPr>
              <a:t>Было ли совершено насилие? </a:t>
            </a:r>
          </a:p>
          <a:p>
            <a:r>
              <a:rPr lang="ru-RU" sz="2400" b="1" dirty="0">
                <a:solidFill>
                  <a:srgbClr val="FFC000"/>
                </a:solidFill>
              </a:rPr>
              <a:t>Основные способы проверки: а) допросы потерпевшей, подозреваемого, свидетелей; б) при утвердительных показаниях подозреваемого относительно изнасилования неизвестной ему </a:t>
            </a:r>
            <a:r>
              <a:rPr lang="ru-RU" sz="2400" b="1" dirty="0" smtClean="0">
                <a:solidFill>
                  <a:srgbClr val="FFC000"/>
                </a:solidFill>
              </a:rPr>
              <a:t>потерпевшей </a:t>
            </a:r>
            <a:r>
              <a:rPr lang="ru-RU" sz="2400" b="1" dirty="0">
                <a:solidFill>
                  <a:srgbClr val="FFC000"/>
                </a:solidFill>
              </a:rPr>
              <a:t>— предъявление для опознания ее или находившихся при ней предметов; в) осмотр места происшествия; г) осмотр одежды (обуви, головного убора) и освидетельствование потерпевшей, </a:t>
            </a:r>
            <a:r>
              <a:rPr lang="ru-RU" sz="2400" b="1" dirty="0" smtClean="0">
                <a:solidFill>
                  <a:srgbClr val="FFC000"/>
                </a:solidFill>
              </a:rPr>
              <a:t>подозреваемого </a:t>
            </a:r>
            <a:r>
              <a:rPr lang="ru-RU" sz="2400" b="1" dirty="0">
                <a:solidFill>
                  <a:srgbClr val="FFC000"/>
                </a:solidFill>
              </a:rPr>
              <a:t>с целью обнаружения следов борьбы (телесные </a:t>
            </a:r>
            <a:r>
              <a:rPr lang="ru-RU" sz="2400" b="1" dirty="0" smtClean="0">
                <a:solidFill>
                  <a:srgbClr val="FFC000"/>
                </a:solidFill>
              </a:rPr>
              <a:t>повреждения</a:t>
            </a:r>
            <a:r>
              <a:rPr lang="ru-RU" sz="2400" b="1" dirty="0">
                <a:solidFill>
                  <a:srgbClr val="FFC000"/>
                </a:solidFill>
              </a:rPr>
              <a:t>, разрывы на одежде и др.); осмотр вещественных </a:t>
            </a:r>
            <a:r>
              <a:rPr lang="ru-RU" sz="2400" b="1" dirty="0" smtClean="0">
                <a:solidFill>
                  <a:srgbClr val="FFC000"/>
                </a:solidFill>
              </a:rPr>
              <a:t>доказательств</a:t>
            </a:r>
            <a:r>
              <a:rPr lang="ru-RU" sz="2400" b="1" dirty="0">
                <a:solidFill>
                  <a:srgbClr val="FFC000"/>
                </a:solidFill>
              </a:rPr>
              <a:t>, проливающих свет на взаимоотношения потерпевшей и подозреваемого (письма, дневники, фотоснимки и др.); д) судебно-медицинская экспертиза для установления признаков, </a:t>
            </a:r>
            <a:r>
              <a:rPr lang="ru-RU" sz="2400" b="1" dirty="0" smtClean="0">
                <a:solidFill>
                  <a:srgbClr val="FFC000"/>
                </a:solidFill>
              </a:rPr>
              <a:t>характерных </a:t>
            </a:r>
            <a:r>
              <a:rPr lang="ru-RU" sz="2400" b="1" dirty="0">
                <a:solidFill>
                  <a:srgbClr val="FFC000"/>
                </a:solidFill>
              </a:rPr>
              <a:t>для изнасилования; е) допросы свидетелей, наблюдавших </a:t>
            </a:r>
            <a:r>
              <a:rPr lang="ru-RU" sz="2400" b="1" dirty="0" smtClean="0">
                <a:solidFill>
                  <a:srgbClr val="FFC000"/>
                </a:solidFill>
              </a:rPr>
              <a:t>изнасилование </a:t>
            </a:r>
            <a:r>
              <a:rPr lang="ru-RU" sz="2400" b="1" dirty="0">
                <a:solidFill>
                  <a:srgbClr val="FFC000"/>
                </a:solidFill>
              </a:rPr>
              <a:t>или слышавших о нем.</a:t>
            </a:r>
          </a:p>
        </p:txBody>
      </p:sp>
    </p:spTree>
    <p:extLst>
      <p:ext uri="{BB962C8B-B14F-4D97-AF65-F5344CB8AC3E}">
        <p14:creationId xmlns:p14="http://schemas.microsoft.com/office/powerpoint/2010/main" val="6747896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04664"/>
            <a:ext cx="6333785" cy="461665"/>
          </a:xfrm>
          <a:prstGeom prst="rect">
            <a:avLst/>
          </a:prstGeom>
        </p:spPr>
        <p:txBody>
          <a:bodyPr wrap="none">
            <a:spAutoFit/>
          </a:bodyPr>
          <a:lstStyle/>
          <a:p>
            <a:r>
              <a:rPr lang="ru-RU" sz="2400" b="1" dirty="0">
                <a:solidFill>
                  <a:srgbClr val="FFC000"/>
                </a:solidFill>
              </a:rPr>
              <a:t>Изучение личности обвиняемого и потерпевшей</a:t>
            </a:r>
          </a:p>
        </p:txBody>
      </p:sp>
      <p:sp>
        <p:nvSpPr>
          <p:cNvPr id="3" name="Прямоугольник 2"/>
          <p:cNvSpPr/>
          <p:nvPr/>
        </p:nvSpPr>
        <p:spPr>
          <a:xfrm>
            <a:off x="395536" y="980728"/>
            <a:ext cx="8136904" cy="5170646"/>
          </a:xfrm>
          <a:prstGeom prst="rect">
            <a:avLst/>
          </a:prstGeom>
        </p:spPr>
        <p:txBody>
          <a:bodyPr wrap="square">
            <a:spAutoFit/>
          </a:bodyPr>
          <a:lstStyle/>
          <a:p>
            <a:r>
              <a:rPr lang="ru-RU" sz="2200" b="1" dirty="0">
                <a:solidFill>
                  <a:srgbClr val="FFC000"/>
                </a:solidFill>
              </a:rPr>
              <a:t>Личность обвиняемого</a:t>
            </a:r>
          </a:p>
          <a:p>
            <a:r>
              <a:rPr lang="ru-RU" sz="2200" b="1" dirty="0">
                <a:solidFill>
                  <a:srgbClr val="FFC000"/>
                </a:solidFill>
              </a:rPr>
              <a:t>1. Рекомендуется выяснить: 1) его отношение работе (учебе), алкоголю, женщинам; не отличается ли  повышенной сексуальной </a:t>
            </a:r>
            <a:r>
              <a:rPr lang="ru-RU" sz="2200" b="1" dirty="0" smtClean="0">
                <a:solidFill>
                  <a:srgbClr val="FFC000"/>
                </a:solidFill>
              </a:rPr>
              <a:t>возбудимостью </a:t>
            </a:r>
            <a:r>
              <a:rPr lang="ru-RU" sz="2200" b="1" dirty="0">
                <a:solidFill>
                  <a:srgbClr val="FFC000"/>
                </a:solidFill>
              </a:rPr>
              <a:t>и половой распущенностью (допросы родственников, </a:t>
            </a:r>
            <a:r>
              <a:rPr lang="ru-RU" sz="2200" b="1" dirty="0" smtClean="0">
                <a:solidFill>
                  <a:srgbClr val="FFC000"/>
                </a:solidFill>
              </a:rPr>
              <a:t>товарищей </a:t>
            </a:r>
            <a:r>
              <a:rPr lang="ru-RU" sz="2200" b="1" dirty="0">
                <a:solidFill>
                  <a:srgbClr val="FFC000"/>
                </a:solidFill>
              </a:rPr>
              <a:t>по работе или учебе, друзей, приятелей); 2) не страдает ли сексуальной психопатией (психиатрическая экспертиза) или </a:t>
            </a:r>
            <a:r>
              <a:rPr lang="ru-RU" sz="2200" b="1" dirty="0" smtClean="0">
                <a:solidFill>
                  <a:srgbClr val="FFC000"/>
                </a:solidFill>
              </a:rPr>
              <a:t>импотенцией </a:t>
            </a:r>
            <a:r>
              <a:rPr lang="ru-RU" sz="2200" b="1" dirty="0">
                <a:solidFill>
                  <a:srgbClr val="FFC000"/>
                </a:solidFill>
              </a:rPr>
              <a:t>(судебно-медицинская экспертиза, допросы </a:t>
            </a:r>
            <a:r>
              <a:rPr lang="ru-RU" sz="2200" b="1" dirty="0" smtClean="0">
                <a:solidFill>
                  <a:srgbClr val="FFC000"/>
                </a:solidFill>
              </a:rPr>
              <a:t>медицинских </a:t>
            </a:r>
            <a:r>
              <a:rPr lang="ru-RU" sz="2200" b="1" dirty="0">
                <a:solidFill>
                  <a:srgbClr val="FFC000"/>
                </a:solidFill>
              </a:rPr>
              <a:t>работников, ознакомление с картой пациента в медицинском учреждении); 3) не судим ли в прошлом, в частности, за половое преступление (проверка по криминалистическому учету, </a:t>
            </a:r>
            <a:r>
              <a:rPr lang="ru-RU" sz="2200" b="1" dirty="0" smtClean="0">
                <a:solidFill>
                  <a:srgbClr val="FFC000"/>
                </a:solidFill>
              </a:rPr>
              <a:t>изучение </a:t>
            </a:r>
            <a:r>
              <a:rPr lang="ru-RU" sz="2200" b="1" dirty="0">
                <a:solidFill>
                  <a:srgbClr val="FFC000"/>
                </a:solidFill>
              </a:rPr>
              <a:t>дел о нераскрытых преступления); 4) не подвергался ли за-держаниям, приводам, не доставлялся ли в вытрезвитель (</a:t>
            </a:r>
            <a:r>
              <a:rPr lang="ru-RU" sz="2200" b="1" dirty="0" smtClean="0">
                <a:solidFill>
                  <a:srgbClr val="FFC000"/>
                </a:solidFill>
              </a:rPr>
              <a:t>проверка </a:t>
            </a:r>
            <a:r>
              <a:rPr lang="ru-RU" sz="2200" b="1" dirty="0">
                <a:solidFill>
                  <a:srgbClr val="FFC000"/>
                </a:solidFill>
              </a:rPr>
              <a:t>в отделении милиции, медвытрезвителе, а применительно к несовершеннолетнему — также в комиссии и инспекции по делам несовершеннолетних).</a:t>
            </a:r>
          </a:p>
        </p:txBody>
      </p:sp>
    </p:spTree>
    <p:extLst>
      <p:ext uri="{BB962C8B-B14F-4D97-AF65-F5344CB8AC3E}">
        <p14:creationId xmlns:p14="http://schemas.microsoft.com/office/powerpoint/2010/main" val="34488432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836712"/>
            <a:ext cx="7992888" cy="3785652"/>
          </a:xfrm>
          <a:prstGeom prst="rect">
            <a:avLst/>
          </a:prstGeom>
        </p:spPr>
        <p:txBody>
          <a:bodyPr wrap="square">
            <a:spAutoFit/>
          </a:bodyPr>
          <a:lstStyle/>
          <a:p>
            <a:r>
              <a:rPr lang="ru-RU" sz="2400" b="1" dirty="0">
                <a:solidFill>
                  <a:srgbClr val="FFC000"/>
                </a:solidFill>
              </a:rPr>
              <a:t>Личность потерпевшей:</a:t>
            </a:r>
          </a:p>
          <a:p>
            <a:r>
              <a:rPr lang="ru-RU" sz="2400" b="1" dirty="0">
                <a:solidFill>
                  <a:srgbClr val="FFC000"/>
                </a:solidFill>
              </a:rPr>
              <a:t>Рекомендуется выяснить, легко ли, как часто  она знакомилась, встречалась с мужчинами, находилась ли она в интимной связи с одним или несколькими лицами,  скромна или развязна; как реагировала на </a:t>
            </a:r>
            <a:r>
              <a:rPr lang="ru-RU" sz="2400" b="1" dirty="0" smtClean="0">
                <a:solidFill>
                  <a:srgbClr val="FFC000"/>
                </a:solidFill>
              </a:rPr>
              <a:t>разговоры </a:t>
            </a:r>
            <a:r>
              <a:rPr lang="ru-RU" sz="2400" b="1" dirty="0">
                <a:solidFill>
                  <a:srgbClr val="FFC000"/>
                </a:solidFill>
              </a:rPr>
              <a:t>о сексе; как относилась к работе (учебе), алкоголю, </a:t>
            </a:r>
            <a:r>
              <a:rPr lang="ru-RU" sz="2400" b="1" dirty="0" smtClean="0">
                <a:solidFill>
                  <a:srgbClr val="FFC000"/>
                </a:solidFill>
              </a:rPr>
              <a:t>наркотикам</a:t>
            </a:r>
            <a:r>
              <a:rPr lang="ru-RU" sz="2400" b="1" dirty="0">
                <a:solidFill>
                  <a:srgbClr val="FFC000"/>
                </a:solidFill>
              </a:rPr>
              <a:t>; не занималась ли проституцией, как относится к порнографии, не увлекается ли порнографическими снимками, видеофильмами (допросы, родственников, товарищей по работе или учебе, подруг, друзей, приятелей).</a:t>
            </a:r>
          </a:p>
        </p:txBody>
      </p:sp>
    </p:spTree>
    <p:extLst>
      <p:ext uri="{BB962C8B-B14F-4D97-AF65-F5344CB8AC3E}">
        <p14:creationId xmlns:p14="http://schemas.microsoft.com/office/powerpoint/2010/main" val="26460752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2785039"/>
            <a:ext cx="5147563" cy="646331"/>
          </a:xfrm>
          <a:prstGeom prst="rect">
            <a:avLst/>
          </a:prstGeom>
        </p:spPr>
        <p:txBody>
          <a:bodyPr wrap="none">
            <a:spAutoFit/>
          </a:bodyPr>
          <a:lstStyle/>
          <a:p>
            <a:r>
              <a:rPr lang="ru-RU" sz="3600" b="1" dirty="0">
                <a:solidFill>
                  <a:srgbClr val="FFC000"/>
                </a:solidFill>
              </a:rPr>
              <a:t>Благодарю за внимание!!!</a:t>
            </a:r>
          </a:p>
        </p:txBody>
      </p:sp>
    </p:spTree>
    <p:extLst>
      <p:ext uri="{BB962C8B-B14F-4D97-AF65-F5344CB8AC3E}">
        <p14:creationId xmlns:p14="http://schemas.microsoft.com/office/powerpoint/2010/main" val="94267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413338"/>
            <a:ext cx="7704856" cy="2308324"/>
          </a:xfrm>
          <a:prstGeom prst="rect">
            <a:avLst/>
          </a:prstGeom>
        </p:spPr>
        <p:txBody>
          <a:bodyPr wrap="square">
            <a:spAutoFit/>
          </a:bodyPr>
          <a:lstStyle/>
          <a:p>
            <a:r>
              <a:rPr lang="ru-RU" sz="2400" b="1" dirty="0" smtClean="0">
                <a:solidFill>
                  <a:srgbClr val="FFC000"/>
                </a:solidFill>
              </a:rPr>
              <a:t>В случаях насильственного посягательства на половую свободу мужчины в зависимости от наличия определенных признаков преступные действия могут быть квалифицированы как </a:t>
            </a:r>
            <a:r>
              <a:rPr lang="ru-RU" sz="2400" b="1" dirty="0" err="1" smtClean="0">
                <a:solidFill>
                  <a:srgbClr val="FFC000"/>
                </a:solidFill>
              </a:rPr>
              <a:t>мужеложество</a:t>
            </a:r>
            <a:r>
              <a:rPr lang="ru-RU" sz="2400" b="1" dirty="0" smtClean="0">
                <a:solidFill>
                  <a:srgbClr val="FFC000"/>
                </a:solidFill>
              </a:rPr>
              <a:t>, злостное хулиганство, причинение телесных повреждений либо истязание.</a:t>
            </a:r>
            <a:endParaRPr lang="ru-RU" sz="2400" b="1" dirty="0">
              <a:solidFill>
                <a:srgbClr val="FFC000"/>
              </a:solidFill>
            </a:endParaRPr>
          </a:p>
        </p:txBody>
      </p:sp>
    </p:spTree>
    <p:extLst>
      <p:ext uri="{BB962C8B-B14F-4D97-AF65-F5344CB8AC3E}">
        <p14:creationId xmlns:p14="http://schemas.microsoft.com/office/powerpoint/2010/main" val="130106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268760"/>
            <a:ext cx="7848872" cy="3416320"/>
          </a:xfrm>
          <a:prstGeom prst="rect">
            <a:avLst/>
          </a:prstGeom>
        </p:spPr>
        <p:txBody>
          <a:bodyPr wrap="square">
            <a:spAutoFit/>
          </a:bodyPr>
          <a:lstStyle/>
          <a:p>
            <a:r>
              <a:rPr lang="ru-RU" sz="2400" b="1" dirty="0" smtClean="0">
                <a:solidFill>
                  <a:srgbClr val="FFC000"/>
                </a:solidFill>
              </a:rPr>
              <a:t>Выбор преступником конкретного способа насильственного сексуального посягательства довольно часто зависит от его личностных особенностей, а также от того, совершается преступление в группе или в одиночку, знаком он с потерпевшей(-им) или нет, а если знаком, то в каких взаимоотношениях с ней (ним) находятся. Способ насильственных действий может предопределяться местом, временем и другими обстоятельствами его совершения.</a:t>
            </a:r>
            <a:endParaRPr lang="ru-RU" sz="2400" b="1" dirty="0">
              <a:solidFill>
                <a:srgbClr val="FFC000"/>
              </a:solidFill>
            </a:endParaRPr>
          </a:p>
        </p:txBody>
      </p:sp>
    </p:spTree>
    <p:extLst>
      <p:ext uri="{BB962C8B-B14F-4D97-AF65-F5344CB8AC3E}">
        <p14:creationId xmlns:p14="http://schemas.microsoft.com/office/powerpoint/2010/main" val="384069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124744"/>
            <a:ext cx="7776864" cy="3416320"/>
          </a:xfrm>
          <a:prstGeom prst="rect">
            <a:avLst/>
          </a:prstGeom>
        </p:spPr>
        <p:txBody>
          <a:bodyPr wrap="square">
            <a:spAutoFit/>
          </a:bodyPr>
          <a:lstStyle/>
          <a:p>
            <a:r>
              <a:rPr lang="ru-RU" sz="2400" b="1" dirty="0" smtClean="0">
                <a:solidFill>
                  <a:srgbClr val="FFC000"/>
                </a:solidFill>
              </a:rPr>
              <a:t>Развратные действия могут быть совершены разными способами. Это могут быть рассказы о технологии любовных игр и утех, показ или просмотр различных рисунков, фотографий, видеокассет, демонстрация гениталий (половых органов), прикосновение к ним, их поглаживание, ласка, показ технологии мастурбаций, совершение полового акта в присутствии подростков как демонстрация привлекательности половой жизни, ряд других аналогичных действий.</a:t>
            </a:r>
            <a:endParaRPr lang="ru-RU" sz="2400" b="1" dirty="0">
              <a:solidFill>
                <a:srgbClr val="FFC000"/>
              </a:solidFill>
            </a:endParaRPr>
          </a:p>
        </p:txBody>
      </p:sp>
    </p:spTree>
    <p:extLst>
      <p:ext uri="{BB962C8B-B14F-4D97-AF65-F5344CB8AC3E}">
        <p14:creationId xmlns:p14="http://schemas.microsoft.com/office/powerpoint/2010/main" val="161643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9412" y="1582341"/>
            <a:ext cx="7920880" cy="1938992"/>
          </a:xfrm>
          <a:prstGeom prst="rect">
            <a:avLst/>
          </a:prstGeom>
        </p:spPr>
        <p:txBody>
          <a:bodyPr wrap="square">
            <a:spAutoFit/>
          </a:bodyPr>
          <a:lstStyle/>
          <a:p>
            <a:r>
              <a:rPr lang="ru-RU" sz="2400" b="1" dirty="0" smtClean="0">
                <a:solidFill>
                  <a:srgbClr val="FFC000"/>
                </a:solidFill>
              </a:rPr>
              <a:t>Насилию могут предшествовать специальные подготовительные действия преступника: выбор им времени посягательства, оружия, маскировочных средств, выслеживание жертвы. Специфическими могут быть и действия по сокрытию следов преступления.</a:t>
            </a:r>
            <a:endParaRPr lang="ru-RU" sz="2400" b="1" dirty="0">
              <a:solidFill>
                <a:srgbClr val="FFC000"/>
              </a:solidFill>
            </a:endParaRPr>
          </a:p>
        </p:txBody>
      </p:sp>
    </p:spTree>
    <p:extLst>
      <p:ext uri="{BB962C8B-B14F-4D97-AF65-F5344CB8AC3E}">
        <p14:creationId xmlns:p14="http://schemas.microsoft.com/office/powerpoint/2010/main" val="796051433"/>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122</TotalTime>
  <Words>3902</Words>
  <Application>Microsoft Office PowerPoint</Application>
  <PresentationFormat>Экран (4:3)</PresentationFormat>
  <Paragraphs>89</Paragraphs>
  <Slides>53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Горизонт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kbp10</dc:creator>
  <cp:lastModifiedBy>Л. А. Бушмакина</cp:lastModifiedBy>
  <cp:revision>33</cp:revision>
  <dcterms:created xsi:type="dcterms:W3CDTF">2014-09-24T11:48:50Z</dcterms:created>
  <dcterms:modified xsi:type="dcterms:W3CDTF">2018-12-15T06:18:41Z</dcterms:modified>
</cp:coreProperties>
</file>